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41"/>
  </p:notesMasterIdLst>
  <p:sldIdLst>
    <p:sldId id="2007577816" r:id="rId2"/>
    <p:sldId id="2007577811" r:id="rId3"/>
    <p:sldId id="278" r:id="rId4"/>
    <p:sldId id="276" r:id="rId5"/>
    <p:sldId id="2007577818" r:id="rId6"/>
    <p:sldId id="2007577903" r:id="rId7"/>
    <p:sldId id="2007577904" r:id="rId8"/>
    <p:sldId id="2007577905" r:id="rId9"/>
    <p:sldId id="2007577906" r:id="rId10"/>
    <p:sldId id="2007577907" r:id="rId11"/>
    <p:sldId id="11089204" r:id="rId12"/>
    <p:sldId id="2007577908" r:id="rId13"/>
    <p:sldId id="298" r:id="rId14"/>
    <p:sldId id="2007577901" r:id="rId15"/>
    <p:sldId id="2007577660" r:id="rId16"/>
    <p:sldId id="2007577661" r:id="rId17"/>
    <p:sldId id="2007577662" r:id="rId18"/>
    <p:sldId id="2007577663" r:id="rId19"/>
    <p:sldId id="2007577664" r:id="rId20"/>
    <p:sldId id="2007577665" r:id="rId21"/>
    <p:sldId id="2007577666" r:id="rId22"/>
    <p:sldId id="2007577667" r:id="rId23"/>
    <p:sldId id="2007577668" r:id="rId24"/>
    <p:sldId id="2007577669" r:id="rId25"/>
    <p:sldId id="2007577670" r:id="rId26"/>
    <p:sldId id="2007577902" r:id="rId27"/>
    <p:sldId id="2007577835" r:id="rId28"/>
    <p:sldId id="283" r:id="rId29"/>
    <p:sldId id="288" r:id="rId30"/>
    <p:sldId id="2007577891" r:id="rId31"/>
    <p:sldId id="2007577893" r:id="rId32"/>
    <p:sldId id="2007577894" r:id="rId33"/>
    <p:sldId id="2007577895" r:id="rId34"/>
    <p:sldId id="2007577896" r:id="rId35"/>
    <p:sldId id="2007577897" r:id="rId36"/>
    <p:sldId id="2007577898" r:id="rId37"/>
    <p:sldId id="2007577899" r:id="rId38"/>
    <p:sldId id="2007577900" r:id="rId39"/>
    <p:sldId id="260"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ona Yiu" initials="FY" lastIdx="1" clrIdx="0">
    <p:extLst>
      <p:ext uri="{19B8F6BF-5375-455C-9EA6-DF929625EA0E}">
        <p15:presenceInfo xmlns:p15="http://schemas.microsoft.com/office/powerpoint/2012/main" userId="1c194957cd135e7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E6F"/>
    <a:srgbClr val="474646"/>
    <a:srgbClr val="DEF0F5"/>
    <a:srgbClr val="2EB7EB"/>
    <a:srgbClr val="79CFEA"/>
    <a:srgbClr val="889097"/>
    <a:srgbClr val="F8BA48"/>
    <a:srgbClr val="F2E06E"/>
    <a:srgbClr val="9F1F25"/>
    <a:srgbClr val="8990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54" autoAdjust="0"/>
    <p:restoredTop sz="91701"/>
  </p:normalViewPr>
  <p:slideViewPr>
    <p:cSldViewPr snapToGrid="0">
      <p:cViewPr varScale="1">
        <p:scale>
          <a:sx n="79" d="100"/>
          <a:sy n="79" d="100"/>
        </p:scale>
        <p:origin x="658" y="67"/>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ea typeface="微软雅黑" panose="020B0503020204020204" pitchFamily="34" charset="-122"/>
              </a:defRPr>
            </a:lvl1pPr>
          </a:lstStyle>
          <a:p>
            <a:endParaRPr kumimoji="1"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ea typeface="微软雅黑" panose="020B0503020204020204" pitchFamily="34" charset="-122"/>
              </a:defRPr>
            </a:lvl1pPr>
          </a:lstStyle>
          <a:p>
            <a:fld id="{758FB066-95A8-4D43-911C-F7178203F559}" type="datetimeFigureOut">
              <a:rPr kumimoji="1" lang="zh-CN" altLang="en-US" smtClean="0"/>
              <a:pPr/>
              <a:t>2021/11/12</a:t>
            </a:fld>
            <a:endParaRPr kumimoji="1"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ea typeface="微软雅黑" panose="020B0503020204020204" pitchFamily="34" charset="-122"/>
              </a:defRPr>
            </a:lvl1pPr>
          </a:lstStyle>
          <a:p>
            <a:endParaRPr kumimoji="1"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ea typeface="微软雅黑" panose="020B0503020204020204" pitchFamily="34" charset="-122"/>
              </a:defRPr>
            </a:lvl1pPr>
          </a:lstStyle>
          <a:p>
            <a:fld id="{F251C6DD-82CF-6944-B544-EC1886F8E4C3}" type="slidenum">
              <a:rPr kumimoji="1" lang="zh-CN" altLang="en-US" smtClean="0"/>
              <a:pPr/>
              <a:t>‹#›</a:t>
            </a:fld>
            <a:endParaRPr kumimoji="1" lang="zh-CN" altLang="en-US" dirty="0"/>
          </a:p>
        </p:txBody>
      </p:sp>
    </p:spTree>
    <p:extLst>
      <p:ext uri="{BB962C8B-B14F-4D97-AF65-F5344CB8AC3E}">
        <p14:creationId xmlns:p14="http://schemas.microsoft.com/office/powerpoint/2010/main" val="3451040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1pPr>
    <a:lvl2pPr marL="4572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2pPr>
    <a:lvl3pPr marL="9144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3pPr>
    <a:lvl4pPr marL="13716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4pPr>
    <a:lvl5pPr marL="18288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3</a:t>
            </a:fld>
            <a:endParaRPr kumimoji="1" lang="zh-CN" altLang="en-US" dirty="0"/>
          </a:p>
        </p:txBody>
      </p:sp>
    </p:spTree>
    <p:extLst>
      <p:ext uri="{BB962C8B-B14F-4D97-AF65-F5344CB8AC3E}">
        <p14:creationId xmlns:p14="http://schemas.microsoft.com/office/powerpoint/2010/main" val="3831214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89BA378-DBFB-4021-BECD-3C7B6A12AC36}" type="slidenum">
              <a:rPr lang="zh-CN" altLang="en-US" smtClean="0"/>
              <a:t>15</a:t>
            </a:fld>
            <a:endParaRPr lang="zh-CN" altLang="en-US"/>
          </a:p>
        </p:txBody>
      </p:sp>
    </p:spTree>
    <p:extLst>
      <p:ext uri="{BB962C8B-B14F-4D97-AF65-F5344CB8AC3E}">
        <p14:creationId xmlns:p14="http://schemas.microsoft.com/office/powerpoint/2010/main" val="2219460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19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316F11-8850-4D55-8666-C6630A5EA5E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63825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316F11-8850-4D55-8666-C6630A5EA5E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32197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316F11-8850-4D55-8666-C6630A5EA5E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47682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6</a:t>
            </a:fld>
            <a:endParaRPr kumimoji="1" lang="zh-CN" altLang="en-US" dirty="0"/>
          </a:p>
        </p:txBody>
      </p:sp>
    </p:spTree>
    <p:extLst>
      <p:ext uri="{BB962C8B-B14F-4D97-AF65-F5344CB8AC3E}">
        <p14:creationId xmlns:p14="http://schemas.microsoft.com/office/powerpoint/2010/main" val="3401204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7</a:t>
            </a:fld>
            <a:endParaRPr kumimoji="1" lang="zh-CN" altLang="en-US" dirty="0"/>
          </a:p>
        </p:txBody>
      </p:sp>
    </p:spTree>
    <p:extLst>
      <p:ext uri="{BB962C8B-B14F-4D97-AF65-F5344CB8AC3E}">
        <p14:creationId xmlns:p14="http://schemas.microsoft.com/office/powerpoint/2010/main" val="51599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8</a:t>
            </a:fld>
            <a:endParaRPr kumimoji="1" lang="zh-CN" altLang="en-US" dirty="0"/>
          </a:p>
        </p:txBody>
      </p:sp>
    </p:spTree>
    <p:extLst>
      <p:ext uri="{BB962C8B-B14F-4D97-AF65-F5344CB8AC3E}">
        <p14:creationId xmlns:p14="http://schemas.microsoft.com/office/powerpoint/2010/main" val="3407581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9</a:t>
            </a:fld>
            <a:endParaRPr kumimoji="1" lang="zh-CN" altLang="en-US" dirty="0"/>
          </a:p>
        </p:txBody>
      </p:sp>
    </p:spTree>
    <p:extLst>
      <p:ext uri="{BB962C8B-B14F-4D97-AF65-F5344CB8AC3E}">
        <p14:creationId xmlns:p14="http://schemas.microsoft.com/office/powerpoint/2010/main" val="2861666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10</a:t>
            </a:fld>
            <a:endParaRPr kumimoji="1" lang="zh-CN" altLang="en-US" dirty="0"/>
          </a:p>
        </p:txBody>
      </p:sp>
    </p:spTree>
    <p:extLst>
      <p:ext uri="{BB962C8B-B14F-4D97-AF65-F5344CB8AC3E}">
        <p14:creationId xmlns:p14="http://schemas.microsoft.com/office/powerpoint/2010/main" val="2211074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t>11</a:t>
            </a:fld>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12</a:t>
            </a:fld>
            <a:endParaRPr kumimoji="1" lang="zh-CN" altLang="en-US" dirty="0"/>
          </a:p>
        </p:txBody>
      </p:sp>
    </p:spTree>
    <p:extLst>
      <p:ext uri="{BB962C8B-B14F-4D97-AF65-F5344CB8AC3E}">
        <p14:creationId xmlns:p14="http://schemas.microsoft.com/office/powerpoint/2010/main" val="218846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14</a:t>
            </a:fld>
            <a:endParaRPr kumimoji="1" lang="zh-CN" altLang="en-US" dirty="0"/>
          </a:p>
        </p:txBody>
      </p:sp>
    </p:spTree>
    <p:extLst>
      <p:ext uri="{BB962C8B-B14F-4D97-AF65-F5344CB8AC3E}">
        <p14:creationId xmlns:p14="http://schemas.microsoft.com/office/powerpoint/2010/main" val="31545422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28081" y="-14074"/>
            <a:ext cx="12248163" cy="6886149"/>
          </a:xfrm>
          <a:prstGeom prst="rect">
            <a:avLst/>
          </a:prstGeom>
        </p:spPr>
      </p:pic>
      <p:pic>
        <p:nvPicPr>
          <p:cNvPr id="3" name="图形 2"/>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97509" y="335217"/>
            <a:ext cx="1818380" cy="186123"/>
          </a:xfrm>
          <a:prstGeom prst="rect">
            <a:avLst/>
          </a:prstGeom>
        </p:spPr>
      </p:pic>
      <p:sp>
        <p:nvSpPr>
          <p:cNvPr id="15" name="标题 1"/>
          <p:cNvSpPr>
            <a:spLocks noGrp="1"/>
          </p:cNvSpPr>
          <p:nvPr>
            <p:ph type="title"/>
          </p:nvPr>
        </p:nvSpPr>
        <p:spPr>
          <a:xfrm>
            <a:off x="831850" y="2558909"/>
            <a:ext cx="10515600" cy="775597"/>
          </a:xfrm>
        </p:spPr>
        <p:txBody>
          <a:bodyPr lIns="0" tIns="0" rIns="0" bIns="0" anchor="b">
            <a:spAutoFit/>
          </a:bodyPr>
          <a:lstStyle>
            <a:lvl1pPr algn="l">
              <a:defRPr sz="5600" b="1" spc="30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单击此处编辑母版标题样式</a:t>
            </a:r>
          </a:p>
        </p:txBody>
      </p:sp>
      <p:sp>
        <p:nvSpPr>
          <p:cNvPr id="16" name="文本占位符 2"/>
          <p:cNvSpPr>
            <a:spLocks noGrp="1"/>
          </p:cNvSpPr>
          <p:nvPr>
            <p:ph type="body" idx="1"/>
          </p:nvPr>
        </p:nvSpPr>
        <p:spPr>
          <a:xfrm>
            <a:off x="831850" y="3474953"/>
            <a:ext cx="10515600" cy="481012"/>
          </a:xfrm>
        </p:spPr>
        <p:txBody>
          <a:bodyPr>
            <a:normAutofit/>
          </a:bodyPr>
          <a:lstStyle>
            <a:lvl1pPr marL="0" indent="0" algn="l">
              <a:buNone/>
              <a:defRPr sz="2800" spc="600">
                <a:solidFill>
                  <a:srgbClr val="043E6F"/>
                </a:solidFill>
                <a:latin typeface="Arial" panose="020B0604020202020204" pitchFamily="34" charset="0"/>
                <a:ea typeface="黑体" panose="02010609060101010101" pitchFamily="49" charset="-122"/>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8" name="图形 7"/>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25488" y="372333"/>
            <a:ext cx="430212" cy="4189891"/>
          </a:xfrm>
          <a:prstGeom prst="rect">
            <a:avLst/>
          </a:prstGeom>
        </p:spPr>
      </p:pic>
    </p:spTree>
    <p:extLst>
      <p:ext uri="{BB962C8B-B14F-4D97-AF65-F5344CB8AC3E}">
        <p14:creationId xmlns:p14="http://schemas.microsoft.com/office/powerpoint/2010/main" val="3617266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幻灯片">
    <p:spTree>
      <p:nvGrpSpPr>
        <p:cNvPr id="1" name=""/>
        <p:cNvGrpSpPr/>
        <p:nvPr/>
      </p:nvGrpSpPr>
      <p:grpSpPr>
        <a:xfrm>
          <a:off x="0" y="0"/>
          <a:ext cx="0" cy="0"/>
          <a:chOff x="0" y="0"/>
          <a:chExt cx="0" cy="0"/>
        </a:xfrm>
      </p:grpSpPr>
      <p:pic>
        <p:nvPicPr>
          <p:cNvPr id="48" name="图片 4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1713"/>
            <a:ext cx="12191998" cy="6854572"/>
          </a:xfrm>
          <a:prstGeom prst="rect">
            <a:avLst/>
          </a:prstGeom>
        </p:spPr>
      </p:pic>
      <p:sp>
        <p:nvSpPr>
          <p:cNvPr id="65" name="文本占位符 10"/>
          <p:cNvSpPr>
            <a:spLocks noGrp="1"/>
          </p:cNvSpPr>
          <p:nvPr>
            <p:ph type="body" sz="quarter" idx="10" hasCustomPrompt="1"/>
          </p:nvPr>
        </p:nvSpPr>
        <p:spPr>
          <a:xfrm>
            <a:off x="6322484" y="3699625"/>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01</a:t>
            </a:r>
            <a:endParaRPr lang="zh-CN" altLang="en-US" dirty="0"/>
          </a:p>
        </p:txBody>
      </p:sp>
      <p:sp>
        <p:nvSpPr>
          <p:cNvPr id="66" name="文本框 65"/>
          <p:cNvSpPr txBox="1"/>
          <p:nvPr userDrawn="1"/>
        </p:nvSpPr>
        <p:spPr>
          <a:xfrm>
            <a:off x="6322484" y="1717887"/>
            <a:ext cx="897682" cy="538609"/>
          </a:xfrm>
          <a:prstGeom prst="rect">
            <a:avLst/>
          </a:prstGeom>
          <a:noFill/>
        </p:spPr>
        <p:txBody>
          <a:bodyPr wrap="none" lIns="0" tIns="0" rIns="0" bIns="0" rtlCol="0">
            <a:spAutoFit/>
          </a:bodyPr>
          <a:lstStyle/>
          <a:p>
            <a:r>
              <a:rPr lang="zh-CN" altLang="en-US" sz="3500" b="1" kern="1900" dirty="0">
                <a:solidFill>
                  <a:srgbClr val="043E6F"/>
                </a:solidFill>
                <a:latin typeface="Arial" panose="020B0604020202020204" pitchFamily="34" charset="0"/>
                <a:ea typeface="黑体" panose="02010609060101010101" pitchFamily="49" charset="-122"/>
                <a:cs typeface="Arial" panose="020B0604020202020204" pitchFamily="34" charset="0"/>
              </a:rPr>
              <a:t>目录</a:t>
            </a:r>
          </a:p>
        </p:txBody>
      </p:sp>
      <p:sp>
        <p:nvSpPr>
          <p:cNvPr id="67" name="文本占位符 46"/>
          <p:cNvSpPr>
            <a:spLocks noGrp="1"/>
          </p:cNvSpPr>
          <p:nvPr>
            <p:ph type="body" sz="quarter" idx="11" hasCustomPrompt="1"/>
          </p:nvPr>
        </p:nvSpPr>
        <p:spPr>
          <a:xfrm>
            <a:off x="7194766" y="3699626"/>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68" name="文本占位符 46"/>
          <p:cNvSpPr>
            <a:spLocks noGrp="1"/>
          </p:cNvSpPr>
          <p:nvPr>
            <p:ph type="body" sz="quarter" idx="12" hasCustomPrompt="1"/>
          </p:nvPr>
        </p:nvSpPr>
        <p:spPr>
          <a:xfrm>
            <a:off x="7194766" y="4110745"/>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69" name="文本占位符 10"/>
          <p:cNvSpPr>
            <a:spLocks noGrp="1"/>
          </p:cNvSpPr>
          <p:nvPr>
            <p:ph type="body" sz="quarter" idx="13" hasCustomPrompt="1"/>
          </p:nvPr>
        </p:nvSpPr>
        <p:spPr>
          <a:xfrm>
            <a:off x="6322484" y="4559533"/>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02</a:t>
            </a:r>
            <a:endParaRPr lang="zh-CN" altLang="en-US" dirty="0"/>
          </a:p>
        </p:txBody>
      </p:sp>
      <p:sp>
        <p:nvSpPr>
          <p:cNvPr id="70" name="文本占位符 46"/>
          <p:cNvSpPr>
            <a:spLocks noGrp="1"/>
          </p:cNvSpPr>
          <p:nvPr>
            <p:ph type="body" sz="quarter" idx="14" hasCustomPrompt="1"/>
          </p:nvPr>
        </p:nvSpPr>
        <p:spPr>
          <a:xfrm>
            <a:off x="7194766" y="4559534"/>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71" name="文本占位符 46"/>
          <p:cNvSpPr>
            <a:spLocks noGrp="1"/>
          </p:cNvSpPr>
          <p:nvPr>
            <p:ph type="body" sz="quarter" idx="15" hasCustomPrompt="1"/>
          </p:nvPr>
        </p:nvSpPr>
        <p:spPr>
          <a:xfrm>
            <a:off x="7194766" y="4970653"/>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2" name="文本占位符 10"/>
          <p:cNvSpPr>
            <a:spLocks noGrp="1"/>
          </p:cNvSpPr>
          <p:nvPr>
            <p:ph type="body" sz="quarter" idx="16" hasCustomPrompt="1"/>
          </p:nvPr>
        </p:nvSpPr>
        <p:spPr>
          <a:xfrm>
            <a:off x="6322484" y="5409677"/>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03</a:t>
            </a:r>
            <a:endParaRPr lang="zh-CN" altLang="en-US" dirty="0"/>
          </a:p>
        </p:txBody>
      </p:sp>
      <p:sp>
        <p:nvSpPr>
          <p:cNvPr id="73" name="文本占位符 46"/>
          <p:cNvSpPr>
            <a:spLocks noGrp="1"/>
          </p:cNvSpPr>
          <p:nvPr>
            <p:ph type="body" sz="quarter" idx="17" hasCustomPrompt="1"/>
          </p:nvPr>
        </p:nvSpPr>
        <p:spPr>
          <a:xfrm>
            <a:off x="7194766" y="5409678"/>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74" name="文本占位符 46"/>
          <p:cNvSpPr>
            <a:spLocks noGrp="1"/>
          </p:cNvSpPr>
          <p:nvPr>
            <p:ph type="body" sz="quarter" idx="18" hasCustomPrompt="1"/>
          </p:nvPr>
        </p:nvSpPr>
        <p:spPr>
          <a:xfrm>
            <a:off x="7194766" y="5820797"/>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5" name="文本占位符 10"/>
          <p:cNvSpPr>
            <a:spLocks noGrp="1"/>
          </p:cNvSpPr>
          <p:nvPr>
            <p:ph type="body" sz="quarter" idx="19" hasCustomPrompt="1"/>
          </p:nvPr>
        </p:nvSpPr>
        <p:spPr>
          <a:xfrm>
            <a:off x="9237977" y="3699625"/>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04</a:t>
            </a:r>
            <a:endParaRPr lang="zh-CN" altLang="en-US" dirty="0"/>
          </a:p>
        </p:txBody>
      </p:sp>
      <p:sp>
        <p:nvSpPr>
          <p:cNvPr id="76" name="文本占位符 46"/>
          <p:cNvSpPr>
            <a:spLocks noGrp="1"/>
          </p:cNvSpPr>
          <p:nvPr>
            <p:ph type="body" sz="quarter" idx="20" hasCustomPrompt="1"/>
          </p:nvPr>
        </p:nvSpPr>
        <p:spPr>
          <a:xfrm>
            <a:off x="10110259" y="3699626"/>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77" name="文本占位符 46"/>
          <p:cNvSpPr>
            <a:spLocks noGrp="1"/>
          </p:cNvSpPr>
          <p:nvPr>
            <p:ph type="body" sz="quarter" idx="21" hasCustomPrompt="1"/>
          </p:nvPr>
        </p:nvSpPr>
        <p:spPr>
          <a:xfrm>
            <a:off x="10110259" y="4110745"/>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8" name="文本占位符 10"/>
          <p:cNvSpPr>
            <a:spLocks noGrp="1"/>
          </p:cNvSpPr>
          <p:nvPr>
            <p:ph type="body" sz="quarter" idx="22" hasCustomPrompt="1"/>
          </p:nvPr>
        </p:nvSpPr>
        <p:spPr>
          <a:xfrm>
            <a:off x="9237977" y="4559533"/>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05</a:t>
            </a:r>
            <a:endParaRPr lang="zh-CN" altLang="en-US" dirty="0"/>
          </a:p>
        </p:txBody>
      </p:sp>
      <p:sp>
        <p:nvSpPr>
          <p:cNvPr id="79" name="文本占位符 46"/>
          <p:cNvSpPr>
            <a:spLocks noGrp="1"/>
          </p:cNvSpPr>
          <p:nvPr>
            <p:ph type="body" sz="quarter" idx="23" hasCustomPrompt="1"/>
          </p:nvPr>
        </p:nvSpPr>
        <p:spPr>
          <a:xfrm>
            <a:off x="10110259" y="4559534"/>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80" name="文本占位符 46"/>
          <p:cNvSpPr>
            <a:spLocks noGrp="1"/>
          </p:cNvSpPr>
          <p:nvPr>
            <p:ph type="body" sz="quarter" idx="24" hasCustomPrompt="1"/>
          </p:nvPr>
        </p:nvSpPr>
        <p:spPr>
          <a:xfrm>
            <a:off x="10110259" y="4970653"/>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81" name="文本占位符 10"/>
          <p:cNvSpPr>
            <a:spLocks noGrp="1"/>
          </p:cNvSpPr>
          <p:nvPr>
            <p:ph type="body" sz="quarter" idx="25" hasCustomPrompt="1"/>
          </p:nvPr>
        </p:nvSpPr>
        <p:spPr>
          <a:xfrm>
            <a:off x="9237977" y="5409677"/>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06</a:t>
            </a:r>
            <a:endParaRPr lang="zh-CN" altLang="en-US" dirty="0"/>
          </a:p>
        </p:txBody>
      </p:sp>
      <p:sp>
        <p:nvSpPr>
          <p:cNvPr id="82" name="文本占位符 46"/>
          <p:cNvSpPr>
            <a:spLocks noGrp="1"/>
          </p:cNvSpPr>
          <p:nvPr>
            <p:ph type="body" sz="quarter" idx="26" hasCustomPrompt="1"/>
          </p:nvPr>
        </p:nvSpPr>
        <p:spPr>
          <a:xfrm>
            <a:off x="10110259" y="5409678"/>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83" name="文本占位符 46"/>
          <p:cNvSpPr>
            <a:spLocks noGrp="1"/>
          </p:cNvSpPr>
          <p:nvPr>
            <p:ph type="body" sz="quarter" idx="27" hasCustomPrompt="1"/>
          </p:nvPr>
        </p:nvSpPr>
        <p:spPr>
          <a:xfrm>
            <a:off x="10110259" y="5820797"/>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84" name="矩形 83"/>
          <p:cNvSpPr/>
          <p:nvPr userDrawn="1"/>
        </p:nvSpPr>
        <p:spPr>
          <a:xfrm>
            <a:off x="6322484" y="2876550"/>
            <a:ext cx="298450" cy="55906"/>
          </a:xfrm>
          <a:prstGeom prst="rect">
            <a:avLst/>
          </a:prstGeom>
          <a:solidFill>
            <a:srgbClr val="8990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pic>
        <p:nvPicPr>
          <p:cNvPr id="85" name="图形 84"/>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2600" y="6185662"/>
            <a:ext cx="1807105" cy="190222"/>
          </a:xfrm>
          <a:prstGeom prst="rect">
            <a:avLst/>
          </a:prstGeom>
        </p:spPr>
      </p:pic>
    </p:spTree>
    <p:extLst>
      <p:ext uri="{BB962C8B-B14F-4D97-AF65-F5344CB8AC3E}">
        <p14:creationId xmlns:p14="http://schemas.microsoft.com/office/powerpoint/2010/main" val="5747477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页（右logo）">
    <p:spTree>
      <p:nvGrpSpPr>
        <p:cNvPr id="1" name=""/>
        <p:cNvGrpSpPr/>
        <p:nvPr/>
      </p:nvGrpSpPr>
      <p:grpSpPr>
        <a:xfrm>
          <a:off x="0" y="0"/>
          <a:ext cx="0" cy="0"/>
          <a:chOff x="0" y="0"/>
          <a:chExt cx="0" cy="0"/>
        </a:xfrm>
      </p:grpSpPr>
      <p:pic>
        <p:nvPicPr>
          <p:cNvPr id="6" name="图形 5"/>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46019" y="337190"/>
            <a:ext cx="1850681" cy="190739"/>
          </a:xfrm>
          <a:prstGeom prst="rect">
            <a:avLst/>
          </a:prstGeom>
        </p:spPr>
      </p:pic>
      <p:sp>
        <p:nvSpPr>
          <p:cNvPr id="3" name="灯片编号占位符 7"/>
          <p:cNvSpPr txBox="1"/>
          <p:nvPr userDrawn="1"/>
        </p:nvSpPr>
        <p:spPr>
          <a:xfrm>
            <a:off x="8786812" y="6403651"/>
            <a:ext cx="2909888" cy="206381"/>
          </a:xfrm>
          <a:prstGeom prst="rect">
            <a:avLst/>
          </a:prstGeom>
        </p:spPr>
        <p:txBody>
          <a:bodyPr vert="horz" lIns="91440" tIns="45720" rIns="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z="800" smtClean="0">
                <a:solidFill>
                  <a:schemeClr val="bg1">
                    <a:lumMod val="50000"/>
                  </a:schemeClr>
                </a:solidFill>
                <a:ea typeface="黑体" panose="02010609060101010101" pitchFamily="49" charset="-122"/>
              </a:rPr>
              <a:t>‹#›</a:t>
            </a:fld>
            <a:endParaRPr lang="zh-CN" altLang="en-US" sz="800" dirty="0">
              <a:solidFill>
                <a:schemeClr val="bg1">
                  <a:lumMod val="50000"/>
                </a:schemeClr>
              </a:solidFill>
              <a:ea typeface="黑体" panose="02010609060101010101" pitchFamily="49" charset="-122"/>
            </a:endParaRPr>
          </a:p>
        </p:txBody>
      </p:sp>
      <p:sp>
        <p:nvSpPr>
          <p:cNvPr id="5" name="文本框 4"/>
          <p:cNvSpPr txBox="1"/>
          <p:nvPr userDrawn="1"/>
        </p:nvSpPr>
        <p:spPr>
          <a:xfrm>
            <a:off x="390524" y="6510004"/>
            <a:ext cx="3009900" cy="215444"/>
          </a:xfrm>
          <a:prstGeom prst="rect">
            <a:avLst/>
          </a:prstGeom>
          <a:noFill/>
        </p:spPr>
        <p:txBody>
          <a:bodyPr wrap="square" rtlCol="0">
            <a:spAutoFit/>
          </a:bodyPr>
          <a:lstStyle/>
          <a:p>
            <a:r>
              <a:rPr lang="en-US" altLang="zh-CN" sz="800" i="1" spc="0" dirty="0">
                <a:solidFill>
                  <a:srgbClr val="043E6F"/>
                </a:solidFill>
                <a:latin typeface="Arial" panose="020B0604020202020204" pitchFamily="34" charset="0"/>
                <a:ea typeface="黑体" panose="02010609060101010101" pitchFamily="49" charset="-122"/>
                <a:cs typeface="Arial" panose="020B0604020202020204" pitchFamily="34" charset="0"/>
              </a:rPr>
              <a:t>www.smartmore.com</a:t>
            </a:r>
            <a:endParaRPr lang="zh-CN" altLang="en-US" sz="800" i="1" spc="0" dirty="0">
              <a:solidFill>
                <a:srgbClr val="043E6F"/>
              </a:solidFill>
              <a:latin typeface="Arial" panose="020B0604020202020204" pitchFamily="34" charset="0"/>
              <a:ea typeface="黑体" panose="02010609060101010101" pitchFamily="49" charset="-122"/>
              <a:cs typeface="Arial" panose="020B0604020202020204" pitchFamily="34" charset="0"/>
            </a:endParaRPr>
          </a:p>
        </p:txBody>
      </p:sp>
      <p:sp>
        <p:nvSpPr>
          <p:cNvPr id="7" name="标题 1">
            <a:extLst>
              <a:ext uri="{FF2B5EF4-FFF2-40B4-BE49-F238E27FC236}">
                <a16:creationId xmlns:a16="http://schemas.microsoft.com/office/drawing/2014/main" id="{B7164ACA-7E73-C745-B6AA-940A77AD51F2}"/>
              </a:ext>
            </a:extLst>
          </p:cNvPr>
          <p:cNvSpPr>
            <a:spLocks noGrp="1"/>
          </p:cNvSpPr>
          <p:nvPr>
            <p:ph type="title"/>
          </p:nvPr>
        </p:nvSpPr>
        <p:spPr>
          <a:xfrm>
            <a:off x="323849" y="344730"/>
            <a:ext cx="11572874" cy="443198"/>
          </a:xfrm>
        </p:spPr>
        <p:txBody>
          <a:bodyPr wrap="square" lIns="0" tIns="0" rIns="0" bIns="0">
            <a:spAutoFit/>
          </a:bodyPr>
          <a:lstStyle>
            <a:lvl1pPr>
              <a:defRPr sz="3200"/>
            </a:lvl1pPr>
          </a:lstStyle>
          <a:p>
            <a:r>
              <a:rPr lang="zh-CN" altLang="en-US" dirty="0"/>
              <a:t>单击此处编辑母版标题样式</a:t>
            </a:r>
          </a:p>
        </p:txBody>
      </p:sp>
    </p:spTree>
    <p:extLst>
      <p:ext uri="{BB962C8B-B14F-4D97-AF65-F5344CB8AC3E}">
        <p14:creationId xmlns:p14="http://schemas.microsoft.com/office/powerpoint/2010/main" val="4837661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5F68E-79D5-4913-8F3B-5713DA9BBA72}" type="slidenum">
              <a:rPr lang="zh-CN" altLang="en-US" smtClean="0"/>
              <a:t>‹#›</a:t>
            </a:fld>
            <a:endParaRPr lang="zh-CN" altLang="en-US"/>
          </a:p>
        </p:txBody>
      </p:sp>
      <p:sp>
        <p:nvSpPr>
          <p:cNvPr id="11" name="标题 1"/>
          <p:cNvSpPr>
            <a:spLocks noGrp="1"/>
          </p:cNvSpPr>
          <p:nvPr>
            <p:ph type="title"/>
          </p:nvPr>
        </p:nvSpPr>
        <p:spPr>
          <a:xfrm>
            <a:off x="323849" y="1080311"/>
            <a:ext cx="11572875" cy="443198"/>
          </a:xfrm>
        </p:spPr>
        <p:txBody>
          <a:bodyPr lIns="0" tIns="0" rIns="0" bIns="0"/>
          <a:lstStyle>
            <a:lvl1pPr>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单击此处编辑母版标题样式</a:t>
            </a:r>
          </a:p>
        </p:txBody>
      </p:sp>
      <p:sp>
        <p:nvSpPr>
          <p:cNvPr id="12" name="内容占位符 2"/>
          <p:cNvSpPr>
            <a:spLocks noGrp="1"/>
          </p:cNvSpPr>
          <p:nvPr>
            <p:ph idx="1"/>
          </p:nvPr>
        </p:nvSpPr>
        <p:spPr>
          <a:xfrm>
            <a:off x="323849" y="1825343"/>
            <a:ext cx="11572875" cy="4616097"/>
          </a:xfrm>
        </p:spPr>
        <p:txBody>
          <a:bodyPr lIns="0" tIns="0" rIns="0" bIns="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39406445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1"/>
            <a:ext cx="12192000" cy="6858000"/>
          </a:xfrm>
          <a:prstGeom prst="rect">
            <a:avLst/>
          </a:prstGeom>
        </p:spPr>
      </p:pic>
      <p:pic>
        <p:nvPicPr>
          <p:cNvPr id="9" name="图片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600" y="339724"/>
            <a:ext cx="1799191" cy="186123"/>
          </a:xfrm>
          <a:prstGeom prst="rect">
            <a:avLst/>
          </a:prstGeom>
        </p:spPr>
      </p:pic>
    </p:spTree>
    <p:extLst>
      <p:ext uri="{BB962C8B-B14F-4D97-AF65-F5344CB8AC3E}">
        <p14:creationId xmlns:p14="http://schemas.microsoft.com/office/powerpoint/2010/main" val="21175715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6" name="图片 5" descr="电脑萤幕亮着灯&#10;&#10;中度可信度描述已自动生成"/>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4"/>
            <a:ext cx="12192000" cy="6854692"/>
          </a:xfrm>
          <a:prstGeom prst="rect">
            <a:avLst/>
          </a:prstGeom>
        </p:spPr>
      </p:pic>
      <p:pic>
        <p:nvPicPr>
          <p:cNvPr id="4" name="图片 3"/>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 y="1713"/>
            <a:ext cx="12191998" cy="6854572"/>
          </a:xfrm>
          <a:prstGeom prst="rect">
            <a:avLst/>
          </a:prstGeom>
        </p:spPr>
      </p:pic>
      <p:sp>
        <p:nvSpPr>
          <p:cNvPr id="2" name="矩形 1"/>
          <p:cNvSpPr/>
          <p:nvPr userDrawn="1"/>
        </p:nvSpPr>
        <p:spPr>
          <a:xfrm>
            <a:off x="9639301" y="0"/>
            <a:ext cx="2552699" cy="81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pic>
        <p:nvPicPr>
          <p:cNvPr id="7" name="图形 6"/>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46019" y="337190"/>
            <a:ext cx="1850681" cy="190739"/>
          </a:xfrm>
          <a:prstGeom prst="rect">
            <a:avLst/>
          </a:prstGeom>
        </p:spPr>
      </p:pic>
    </p:spTree>
    <p:extLst>
      <p:ext uri="{BB962C8B-B14F-4D97-AF65-F5344CB8AC3E}">
        <p14:creationId xmlns:p14="http://schemas.microsoft.com/office/powerpoint/2010/main" val="2844523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结束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D4EEF13-E2B8-4C51-8E45-DD23F305558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1713"/>
            <a:ext cx="12191998" cy="6854572"/>
          </a:xfrm>
          <a:prstGeom prst="rect">
            <a:avLst/>
          </a:prstGeom>
        </p:spPr>
      </p:pic>
      <p:sp>
        <p:nvSpPr>
          <p:cNvPr id="3" name="文本占位符 2">
            <a:extLst>
              <a:ext uri="{FF2B5EF4-FFF2-40B4-BE49-F238E27FC236}">
                <a16:creationId xmlns:a16="http://schemas.microsoft.com/office/drawing/2014/main" id="{6F31F9B9-D42C-493A-AD8F-745A7A299C3F}"/>
              </a:ext>
            </a:extLst>
          </p:cNvPr>
          <p:cNvSpPr>
            <a:spLocks noGrp="1"/>
          </p:cNvSpPr>
          <p:nvPr>
            <p:ph type="body" sz="quarter" idx="10"/>
          </p:nvPr>
        </p:nvSpPr>
        <p:spPr>
          <a:xfrm>
            <a:off x="0" y="2393950"/>
            <a:ext cx="12192000" cy="838200"/>
          </a:xfrm>
        </p:spPr>
        <p:txBody>
          <a:bodyPr>
            <a:normAutofit/>
          </a:bodyPr>
          <a:lstStyle>
            <a:lvl1pPr algn="ctr">
              <a:buNone/>
              <a:defRPr sz="7200">
                <a:solidFill>
                  <a:srgbClr val="043E6F"/>
                </a:solidFill>
              </a:defRPr>
            </a:lvl1pPr>
          </a:lstStyle>
          <a:p>
            <a:pPr lvl="0"/>
            <a:r>
              <a:rPr lang="zh-CN" altLang="en-US" dirty="0"/>
              <a:t>单击此处</a:t>
            </a:r>
          </a:p>
        </p:txBody>
      </p:sp>
    </p:spTree>
    <p:extLst>
      <p:ext uri="{BB962C8B-B14F-4D97-AF65-F5344CB8AC3E}">
        <p14:creationId xmlns:p14="http://schemas.microsoft.com/office/powerpoint/2010/main" val="2457413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过渡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1B6E65-6BC9-4F3D-ACA3-8FBB88B40AC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230" y="4092"/>
            <a:ext cx="12183539" cy="6849815"/>
          </a:xfrm>
          <a:prstGeom prst="rect">
            <a:avLst/>
          </a:prstGeom>
        </p:spPr>
      </p:pic>
      <p:pic>
        <p:nvPicPr>
          <p:cNvPr id="6" name="图片 5">
            <a:extLst>
              <a:ext uri="{FF2B5EF4-FFF2-40B4-BE49-F238E27FC236}">
                <a16:creationId xmlns:a16="http://schemas.microsoft.com/office/drawing/2014/main" id="{C538C8C7-18E4-42F2-90F6-925FB16F16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7662" y="140521"/>
            <a:ext cx="1852614" cy="463624"/>
          </a:xfrm>
          <a:prstGeom prst="rect">
            <a:avLst/>
          </a:prstGeom>
        </p:spPr>
      </p:pic>
    </p:spTree>
    <p:extLst>
      <p:ext uri="{BB962C8B-B14F-4D97-AF65-F5344CB8AC3E}">
        <p14:creationId xmlns:p14="http://schemas.microsoft.com/office/powerpoint/2010/main" val="25794593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照片 - 垂直">
    <p:bg>
      <p:bgPr>
        <a:noFill/>
        <a:effectLst/>
      </p:bgPr>
    </p:bg>
    <p:spTree>
      <p:nvGrpSpPr>
        <p:cNvPr id="1" name=""/>
        <p:cNvGrpSpPr/>
        <p:nvPr/>
      </p:nvGrpSpPr>
      <p:grpSpPr>
        <a:xfrm>
          <a:off x="0" y="0"/>
          <a:ext cx="0" cy="0"/>
          <a:chOff x="0" y="0"/>
          <a:chExt cx="0" cy="0"/>
        </a:xfrm>
      </p:grpSpPr>
      <p:pic>
        <p:nvPicPr>
          <p:cNvPr id="2" name="图片 1" descr="D:\工作文件-2020.03.02\ppt美化-20200305\ppt封面2-05.pngppt封面2-05"/>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322" y="159"/>
            <a:ext cx="12196233" cy="6859200"/>
          </a:xfrm>
          <a:prstGeom prst="rect">
            <a:avLst/>
          </a:prstGeom>
        </p:spPr>
      </p:pic>
      <p:pic>
        <p:nvPicPr>
          <p:cNvPr id="3" name="图片 2" descr="7d7e46812f16b0a79955120196f1d0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42653" y="263931"/>
            <a:ext cx="1876814" cy="226342"/>
          </a:xfrm>
          <a:prstGeom prst="rect">
            <a:avLst/>
          </a:prstGeom>
        </p:spPr>
      </p:pic>
      <p:sp>
        <p:nvSpPr>
          <p:cNvPr id="7" name="标题文本"/>
          <p:cNvSpPr txBox="1">
            <a:spLocks noGrp="1"/>
          </p:cNvSpPr>
          <p:nvPr>
            <p:ph type="title" hasCustomPrompt="1"/>
          </p:nvPr>
        </p:nvSpPr>
        <p:spPr>
          <a:xfrm>
            <a:off x="479505" y="174032"/>
            <a:ext cx="9058943" cy="410633"/>
          </a:xfrm>
          <a:prstGeom prst="rect">
            <a:avLst/>
          </a:prstGeom>
        </p:spPr>
        <p:txBody>
          <a:bodyPr/>
          <a:lstStyle>
            <a:lvl1pPr algn="l">
              <a:defRPr sz="2800" b="0">
                <a:solidFill>
                  <a:srgbClr val="5E5E5E"/>
                </a:solidFill>
                <a:latin typeface="等线" panose="02010600030101010101" pitchFamily="2" charset="-122"/>
                <a:ea typeface="等线" panose="02010600030101010101" pitchFamily="2" charset="-122"/>
                <a:cs typeface="等线" panose="02010600030101010101" pitchFamily="2" charset="-122"/>
                <a:sym typeface="Helvetica Neue Medium"/>
              </a:defRPr>
            </a:lvl1pPr>
          </a:lstStyle>
          <a:p>
            <a:r>
              <a:rPr dirty="0" err="1"/>
              <a:t>标题文本</a:t>
            </a:r>
            <a:endParaRPr dirty="0"/>
          </a:p>
        </p:txBody>
      </p:sp>
      <p:sp>
        <p:nvSpPr>
          <p:cNvPr id="15" name="文本框 14"/>
          <p:cNvSpPr txBox="1"/>
          <p:nvPr userDrawn="1"/>
        </p:nvSpPr>
        <p:spPr>
          <a:xfrm>
            <a:off x="364146" y="6472485"/>
            <a:ext cx="2259165" cy="259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r" defTabSz="1100455" rtl="0" fontAlgn="auto" latinLnBrk="0" hangingPunct="0">
              <a:lnSpc>
                <a:spcPct val="100000"/>
              </a:lnSpc>
              <a:spcBef>
                <a:spcPts val="0"/>
              </a:spcBef>
              <a:spcAft>
                <a:spcPts val="0"/>
              </a:spcAft>
              <a:buClrTx/>
              <a:buSzTx/>
              <a:buFontTx/>
              <a:buNone/>
            </a:pPr>
            <a:r>
              <a:rPr kumimoji="0" lang="en-US" altLang="zh-CN"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sym typeface="Helvetica Neue Medium"/>
              </a:rPr>
              <a:t>© 2020 </a:t>
            </a:r>
            <a:r>
              <a:rPr lang="en-US" altLang="zh-CN" sz="800" dirty="0">
                <a:solidFill>
                  <a:schemeClr val="tx1">
                    <a:lumMod val="65000"/>
                    <a:lumOff val="35000"/>
                  </a:schemeClr>
                </a:solidFill>
                <a:latin typeface="等线" panose="02010600030101010101" pitchFamily="2" charset="-122"/>
                <a:ea typeface="等线" panose="02010600030101010101" pitchFamily="2" charset="-122"/>
              </a:rPr>
              <a:t>SmartMore Co., Ltd. All rights reserved.</a:t>
            </a:r>
            <a:endParaRPr kumimoji="0" lang="zh-CN" altLang="en-US"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cs typeface="Helvetica Neue Medium"/>
              <a:sym typeface="Helvetica Neue Medium"/>
            </a:endParaRPr>
          </a:p>
        </p:txBody>
      </p:sp>
      <p:sp>
        <p:nvSpPr>
          <p:cNvPr id="10" name="矩形 9">
            <a:extLst>
              <a:ext uri="{FF2B5EF4-FFF2-40B4-BE49-F238E27FC236}">
                <a16:creationId xmlns:a16="http://schemas.microsoft.com/office/drawing/2014/main" id="{0236B2F7-EF6F-9E41-B67A-D8ECC1979306}"/>
              </a:ext>
            </a:extLst>
          </p:cNvPr>
          <p:cNvSpPr/>
          <p:nvPr userDrawn="1"/>
        </p:nvSpPr>
        <p:spPr>
          <a:xfrm>
            <a:off x="292308" y="271427"/>
            <a:ext cx="80225" cy="230832"/>
          </a:xfrm>
          <a:prstGeom prst="rect">
            <a:avLst/>
          </a:prstGeom>
          <a:solidFill>
            <a:srgbClr val="006EB3"/>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forceAA="0">
            <a:spAutoFit/>
          </a:bodyPr>
          <a:lstStyle/>
          <a:p>
            <a:pPr marL="0" marR="0" indent="0" algn="ctr" defTabSz="1100455" rtl="0" fontAlgn="auto" latinLnBrk="0" hangingPunct="0">
              <a:lnSpc>
                <a:spcPct val="100000"/>
              </a:lnSpc>
              <a:spcBef>
                <a:spcPts val="0"/>
              </a:spcBef>
              <a:spcAft>
                <a:spcPts val="0"/>
              </a:spcAft>
              <a:buClrTx/>
              <a:buSzTx/>
              <a:buFontTx/>
              <a:buNone/>
            </a:pPr>
            <a:endParaRPr kumimoji="0" lang="zh-CN" altLang="en-US" sz="1500" b="0" i="0" u="none" strike="noStrike" cap="none" spc="0" normalizeH="0" baseline="0" dirty="0">
              <a:ln>
                <a:noFill/>
              </a:ln>
              <a:solidFill>
                <a:srgbClr val="000000"/>
              </a:solidFill>
              <a:effectLst/>
              <a:uFillTx/>
              <a:latin typeface="等线" panose="02010600030101010101" pitchFamily="2" charset="-122"/>
              <a:ea typeface="等线" panose="02010600030101010101" pitchFamily="2" charset="-122"/>
              <a:cs typeface="Helvetica Neue Medium"/>
              <a:sym typeface="Helvetica Neue Medium"/>
            </a:endParaRPr>
          </a:p>
        </p:txBody>
      </p:sp>
    </p:spTree>
    <p:extLst>
      <p:ext uri="{BB962C8B-B14F-4D97-AF65-F5344CB8AC3E}">
        <p14:creationId xmlns:p14="http://schemas.microsoft.com/office/powerpoint/2010/main" val="71855929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2600" y="868480"/>
            <a:ext cx="11214100" cy="443198"/>
          </a:xfrm>
          <a:prstGeom prst="rect">
            <a:avLst/>
          </a:prstGeom>
        </p:spPr>
        <p:txBody>
          <a:bodyPr wrap="square" lIns="0" tIns="0" rIns="0" bIns="0" anchor="ctr">
            <a:spAutoFit/>
          </a:bodyPr>
          <a:lstStyle/>
          <a:p>
            <a:pPr marL="0" lvl="0"/>
            <a:r>
              <a:rPr lang="zh-CN" altLang="en-US" dirty="0"/>
              <a:t>单击此处编辑母版标题样式</a:t>
            </a:r>
          </a:p>
        </p:txBody>
      </p:sp>
      <p:sp>
        <p:nvSpPr>
          <p:cNvPr id="3" name="文本占位符 2"/>
          <p:cNvSpPr>
            <a:spLocks noGrp="1"/>
          </p:cNvSpPr>
          <p:nvPr>
            <p:ph type="body" idx="1"/>
          </p:nvPr>
        </p:nvSpPr>
        <p:spPr>
          <a:xfrm>
            <a:off x="482600" y="1432875"/>
            <a:ext cx="11214100" cy="478866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黑体" panose="02010609060101010101" pitchFamily="49" charset="-122"/>
                <a:cs typeface="Arial" panose="020B0604020202020204" pitchFamily="34" charset="0"/>
              </a:defRPr>
            </a:lvl1pPr>
          </a:lstStyle>
          <a:p>
            <a:endParaRPr lang="zh-CN" altLang="en-US" dirty="0"/>
          </a:p>
        </p:txBody>
      </p:sp>
      <p:sp>
        <p:nvSpPr>
          <p:cNvPr id="6" name="灯片编号占位符 5"/>
          <p:cNvSpPr>
            <a:spLocks noGrp="1"/>
          </p:cNvSpPr>
          <p:nvPr>
            <p:ph type="sldNum" sz="quarter" idx="4"/>
          </p:nvPr>
        </p:nvSpPr>
        <p:spPr>
          <a:xfrm>
            <a:off x="9153524" y="6356350"/>
            <a:ext cx="2543176"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黑体" panose="02010609060101010101" pitchFamily="49" charset="-122"/>
                <a:cs typeface="Arial" panose="020B0604020202020204" pitchFamily="34" charset="0"/>
              </a:defRPr>
            </a:lvl1pPr>
          </a:lstStyle>
          <a:p>
            <a:fld id="{7D95F68E-79D5-4913-8F3B-5713DA9BBA72}" type="slidenum">
              <a:rPr lang="zh-CN" altLang="en-US" smtClean="0"/>
              <a:pPr/>
              <a:t>‹#›</a:t>
            </a:fld>
            <a:endParaRPr lang="zh-CN" altLang="en-US" dirty="0"/>
          </a:p>
        </p:txBody>
      </p:sp>
      <p:sp>
        <p:nvSpPr>
          <p:cNvPr id="16" name="文本框 15"/>
          <p:cNvSpPr txBox="1"/>
          <p:nvPr userDrawn="1"/>
        </p:nvSpPr>
        <p:spPr>
          <a:xfrm>
            <a:off x="390524" y="6449691"/>
            <a:ext cx="3009900" cy="200055"/>
          </a:xfrm>
          <a:prstGeom prst="rect">
            <a:avLst/>
          </a:prstGeom>
          <a:noFill/>
        </p:spPr>
        <p:txBody>
          <a:bodyPr wrap="square" rtlCol="0">
            <a:spAutoFit/>
          </a:bodyPr>
          <a:lstStyle/>
          <a:p>
            <a:r>
              <a:rPr lang="en-US" altLang="zh-CN" sz="700" i="0" spc="0" dirty="0" err="1">
                <a:solidFill>
                  <a:schemeClr val="bg1"/>
                </a:solidFill>
                <a:latin typeface="Arial" panose="020B0604020202020204" pitchFamily="34" charset="0"/>
                <a:ea typeface="黑体" panose="02010609060101010101" pitchFamily="49" charset="-122"/>
                <a:cs typeface="Arial" panose="020B0604020202020204" pitchFamily="34" charset="0"/>
              </a:rPr>
              <a:t>www.smartmore.com</a:t>
            </a:r>
            <a:endParaRPr lang="zh-CN" altLang="en-US" sz="700" i="0" spc="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34336705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7" r:id="rId5"/>
    <p:sldLayoutId id="2147483718" r:id="rId6"/>
    <p:sldLayoutId id="2147483719" r:id="rId7"/>
    <p:sldLayoutId id="2147483720" r:id="rId8"/>
    <p:sldLayoutId id="2147483721"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lang="zh-CN" altLang="en-US" sz="3200" b="1" kern="1200" dirty="0">
          <a:solidFill>
            <a:srgbClr val="043E6F"/>
          </a:solidFill>
          <a:latin typeface="Arial" panose="020B0604020202020204" pitchFamily="34" charset="0"/>
          <a:ea typeface="黑体" panose="02010609060101010101" pitchFamily="49" charset="-122"/>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jpeg"/></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16.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jpeg"/><Relationship Id="rId7" Type="http://schemas.openxmlformats.org/officeDocument/2006/relationships/image" Target="../media/image52.emf"/><Relationship Id="rId2" Type="http://schemas.openxmlformats.org/officeDocument/2006/relationships/image" Target="../media/image47.jpeg"/><Relationship Id="rId1" Type="http://schemas.openxmlformats.org/officeDocument/2006/relationships/slideLayout" Target="../slideLayouts/slideLayout9.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1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54.png"/><Relationship Id="rId1" Type="http://schemas.openxmlformats.org/officeDocument/2006/relationships/slideLayout" Target="../slideLayouts/slideLayout9.xml"/><Relationship Id="rId5" Type="http://schemas.openxmlformats.org/officeDocument/2006/relationships/image" Target="../media/image55.emf"/><Relationship Id="rId4" Type="http://schemas.openxmlformats.org/officeDocument/2006/relationships/image" Target="../media/image46.emf"/></Relationships>
</file>

<file path=ppt/slides/_rels/slide18.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6.png"/><Relationship Id="rId7" Type="http://schemas.openxmlformats.org/officeDocument/2006/relationships/image" Target="../media/image44.emf"/><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image" Target="../media/image58.png"/><Relationship Id="rId5" Type="http://schemas.microsoft.com/office/2007/relationships/hdphoto" Target="../media/hdphoto1.wdp"/><Relationship Id="rId10" Type="http://schemas.openxmlformats.org/officeDocument/2006/relationships/image" Target="../media/image60.png"/><Relationship Id="rId4" Type="http://schemas.openxmlformats.org/officeDocument/2006/relationships/image" Target="../media/image57.png"/><Relationship Id="rId9" Type="http://schemas.openxmlformats.org/officeDocument/2006/relationships/image" Target="../media/image59.emf"/></Relationships>
</file>

<file path=ppt/slides/_rels/slide1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67.jpe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70.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73.emf"/><Relationship Id="rId4" Type="http://schemas.openxmlformats.org/officeDocument/2006/relationships/image" Target="../media/image72.jpeg"/></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eg"/><Relationship Id="rId7" Type="http://schemas.openxmlformats.org/officeDocument/2006/relationships/image" Target="../media/image78.png"/><Relationship Id="rId12" Type="http://schemas.openxmlformats.org/officeDocument/2006/relationships/image" Target="../media/image83.jpe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24.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85.jpeg"/><Relationship Id="rId7" Type="http://schemas.openxmlformats.org/officeDocument/2006/relationships/image" Target="../media/image44.emf"/><Relationship Id="rId2" Type="http://schemas.openxmlformats.org/officeDocument/2006/relationships/image" Target="../media/image84.png"/><Relationship Id="rId1" Type="http://schemas.openxmlformats.org/officeDocument/2006/relationships/slideLayout" Target="../slideLayouts/slideLayout9.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89.emf"/></Relationships>
</file>

<file path=ppt/slides/_rels/slide2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jpeg"/><Relationship Id="rId2" Type="http://schemas.openxmlformats.org/officeDocument/2006/relationships/image" Target="../media/image90.png"/><Relationship Id="rId1" Type="http://schemas.openxmlformats.org/officeDocument/2006/relationships/slideLayout" Target="../slideLayouts/slideLayout9.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 Id="rId9" Type="http://schemas.microsoft.com/office/2007/relationships/hdphoto" Target="../media/hdphoto3.wdp"/></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jpeg"/><Relationship Id="rId3" Type="http://schemas.openxmlformats.org/officeDocument/2006/relationships/image" Target="../media/image98.jpeg"/><Relationship Id="rId7" Type="http://schemas.openxmlformats.org/officeDocument/2006/relationships/image" Target="../media/image102.jpeg"/><Relationship Id="rId12" Type="http://schemas.openxmlformats.org/officeDocument/2006/relationships/image" Target="../media/image107.jpeg"/><Relationship Id="rId2" Type="http://schemas.openxmlformats.org/officeDocument/2006/relationships/image" Target="../media/image97.jpeg"/><Relationship Id="rId16" Type="http://schemas.openxmlformats.org/officeDocument/2006/relationships/image" Target="../media/image111.png"/><Relationship Id="rId1" Type="http://schemas.openxmlformats.org/officeDocument/2006/relationships/slideLayout" Target="../slideLayouts/slideLayout9.xml"/><Relationship Id="rId6" Type="http://schemas.openxmlformats.org/officeDocument/2006/relationships/image" Target="../media/image101.jpeg"/><Relationship Id="rId11" Type="http://schemas.openxmlformats.org/officeDocument/2006/relationships/image" Target="../media/image106.jpeg"/><Relationship Id="rId5" Type="http://schemas.openxmlformats.org/officeDocument/2006/relationships/image" Target="../media/image100.jpeg"/><Relationship Id="rId15" Type="http://schemas.openxmlformats.org/officeDocument/2006/relationships/image" Target="../media/image110.jpeg"/><Relationship Id="rId10" Type="http://schemas.openxmlformats.org/officeDocument/2006/relationships/image" Target="../media/image105.jpeg"/><Relationship Id="rId4" Type="http://schemas.openxmlformats.org/officeDocument/2006/relationships/image" Target="../media/image99.jpeg"/><Relationship Id="rId9" Type="http://schemas.openxmlformats.org/officeDocument/2006/relationships/image" Target="../media/image104.jpeg"/><Relationship Id="rId14" Type="http://schemas.openxmlformats.org/officeDocument/2006/relationships/image" Target="../media/image10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2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3.xml"/><Relationship Id="rId5" Type="http://schemas.openxmlformats.org/officeDocument/2006/relationships/image" Target="../media/image125.jpeg"/><Relationship Id="rId4" Type="http://schemas.openxmlformats.org/officeDocument/2006/relationships/image" Target="../media/image124.jpe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pn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png"/><Relationship Id="rId1" Type="http://schemas.openxmlformats.org/officeDocument/2006/relationships/slideLayout" Target="../slideLayouts/slideLayout3.xml"/><Relationship Id="rId5" Type="http://schemas.openxmlformats.org/officeDocument/2006/relationships/image" Target="../media/image129.jpeg"/><Relationship Id="rId4" Type="http://schemas.openxmlformats.org/officeDocument/2006/relationships/image" Target="../media/image128.jpeg"/></Relationships>
</file>

<file path=ppt/slides/_rels/slide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xml"/><Relationship Id="rId4" Type="http://schemas.openxmlformats.org/officeDocument/2006/relationships/image" Target="../media/image132.png"/></Relationships>
</file>

<file path=ppt/slides/_rels/slide3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 Id="rId5" Type="http://schemas.openxmlformats.org/officeDocument/2006/relationships/image" Target="../media/image138.png"/><Relationship Id="rId4" Type="http://schemas.openxmlformats.org/officeDocument/2006/relationships/image" Target="../media/image137.png"/></Relationships>
</file>

<file path=ppt/slides/_rels/slide3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9.png"/><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40.png"/></Relationships>
</file>

<file path=ppt/slides/_rels/slide36.xml.rels><?xml version="1.0" encoding="UTF-8" standalone="yes"?>
<Relationships xmlns="http://schemas.openxmlformats.org/package/2006/relationships"><Relationship Id="rId8" Type="http://schemas.openxmlformats.org/officeDocument/2006/relationships/image" Target="../media/image148.jpeg"/><Relationship Id="rId3" Type="http://schemas.openxmlformats.org/officeDocument/2006/relationships/image" Target="../media/image143.png"/><Relationship Id="rId7" Type="http://schemas.openxmlformats.org/officeDocument/2006/relationships/image" Target="../media/image147.jpeg"/><Relationship Id="rId2" Type="http://schemas.openxmlformats.org/officeDocument/2006/relationships/image" Target="../media/image142.png"/><Relationship Id="rId1" Type="http://schemas.openxmlformats.org/officeDocument/2006/relationships/slideLayout" Target="../slideLayouts/slideLayout3.xml"/><Relationship Id="rId6" Type="http://schemas.openxmlformats.org/officeDocument/2006/relationships/image" Target="../media/image146.jpeg"/><Relationship Id="rId5" Type="http://schemas.openxmlformats.org/officeDocument/2006/relationships/image" Target="../media/image145.png"/><Relationship Id="rId4" Type="http://schemas.openxmlformats.org/officeDocument/2006/relationships/image" Target="../media/image144.png"/><Relationship Id="rId9" Type="http://schemas.openxmlformats.org/officeDocument/2006/relationships/image" Target="../media/image149.png"/></Relationships>
</file>

<file path=ppt/slides/_rels/slide37.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jpeg"/><Relationship Id="rId1" Type="http://schemas.openxmlformats.org/officeDocument/2006/relationships/slideLayout" Target="../slideLayouts/slideLayout3.xml"/><Relationship Id="rId5" Type="http://schemas.openxmlformats.org/officeDocument/2006/relationships/image" Target="../media/image155.png"/><Relationship Id="rId4" Type="http://schemas.openxmlformats.org/officeDocument/2006/relationships/image" Target="../media/image15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81355" y="3769874"/>
            <a:ext cx="7445375" cy="639620"/>
          </a:xfrm>
        </p:spPr>
        <p:txBody>
          <a:bodyPr>
            <a:normAutofit/>
          </a:bodyPr>
          <a:lstStyle/>
          <a:p>
            <a:pPr marL="0" indent="0">
              <a:buNone/>
            </a:pPr>
            <a:r>
              <a:rPr lang="zh-CN" altLang="en-US" sz="1800" dirty="0"/>
              <a:t>工业</a:t>
            </a:r>
            <a:r>
              <a:rPr lang="en-US" altLang="zh-CN" sz="1800" dirty="0"/>
              <a:t>AI</a:t>
            </a:r>
            <a:r>
              <a:rPr lang="zh-CN" altLang="en-US" sz="1800" dirty="0"/>
              <a:t>助力制造，加速企业智能化转型</a:t>
            </a:r>
          </a:p>
        </p:txBody>
      </p:sp>
      <p:sp>
        <p:nvSpPr>
          <p:cNvPr id="7" name="文本框 6"/>
          <p:cNvSpPr txBox="1"/>
          <p:nvPr/>
        </p:nvSpPr>
        <p:spPr>
          <a:xfrm>
            <a:off x="675005" y="2465744"/>
            <a:ext cx="7651115" cy="1200329"/>
          </a:xfrm>
          <a:prstGeom prst="rect">
            <a:avLst/>
          </a:prstGeom>
          <a:noFill/>
        </p:spPr>
        <p:txBody>
          <a:bodyPr wrap="square"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30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思谋科技</a:t>
            </a:r>
            <a:endParaRPr kumimoji="0" lang="en-US" altLang="zh-CN" sz="7200" b="0" i="0" u="none" strike="noStrike" kern="1200" cap="none" spc="30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13" name="直接连接符 12"/>
          <p:cNvCxnSpPr>
            <a:cxnSpLocks/>
          </p:cNvCxnSpPr>
          <p:nvPr/>
        </p:nvCxnSpPr>
        <p:spPr>
          <a:xfrm>
            <a:off x="779228" y="3660606"/>
            <a:ext cx="7067195" cy="0"/>
          </a:xfrm>
          <a:prstGeom prst="line">
            <a:avLst/>
          </a:prstGeom>
          <a:ln w="15875">
            <a:gradFill flip="none" rotWithShape="1">
              <a:gsLst>
                <a:gs pos="0">
                  <a:schemeClr val="accent1">
                    <a:lumMod val="5000"/>
                    <a:lumOff val="95000"/>
                    <a:alpha val="0"/>
                  </a:schemeClr>
                </a:gs>
                <a:gs pos="100000">
                  <a:srgbClr val="043E6F"/>
                </a:gs>
              </a:gsLst>
              <a:lin ang="10800000" scaled="1"/>
              <a:tileRect/>
            </a:gradFill>
            <a:head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64681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75EDD03-57A0-4390-B237-7C2E81F0A7F8}"/>
              </a:ext>
            </a:extLst>
          </p:cNvPr>
          <p:cNvGrpSpPr/>
          <p:nvPr/>
        </p:nvGrpSpPr>
        <p:grpSpPr>
          <a:xfrm>
            <a:off x="1711220" y="638144"/>
            <a:ext cx="7488316" cy="5212728"/>
            <a:chOff x="2526252" y="1076029"/>
            <a:chExt cx="7488316" cy="5212728"/>
          </a:xfrm>
        </p:grpSpPr>
        <p:pic>
          <p:nvPicPr>
            <p:cNvPr id="3" name="Picture 2">
              <a:extLst>
                <a:ext uri="{FF2B5EF4-FFF2-40B4-BE49-F238E27FC236}">
                  <a16:creationId xmlns:a16="http://schemas.microsoft.com/office/drawing/2014/main" id="{ABAA2915-7F40-412B-A978-DB36D4A09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252" y="1076029"/>
              <a:ext cx="5873496" cy="5212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线形标注 2 15">
              <a:extLst>
                <a:ext uri="{FF2B5EF4-FFF2-40B4-BE49-F238E27FC236}">
                  <a16:creationId xmlns:a16="http://schemas.microsoft.com/office/drawing/2014/main" id="{65A11BC5-270F-4C08-9AB0-CF091E2E08B8}"/>
                </a:ext>
              </a:extLst>
            </p:cNvPr>
            <p:cNvSpPr/>
            <p:nvPr/>
          </p:nvSpPr>
          <p:spPr>
            <a:xfrm>
              <a:off x="8837730" y="4776553"/>
              <a:ext cx="1055227" cy="347472"/>
            </a:xfrm>
            <a:prstGeom prst="borderCallout2">
              <a:avLst>
                <a:gd name="adj1" fmla="val 47108"/>
                <a:gd name="adj2" fmla="val -333"/>
                <a:gd name="adj3" fmla="val 47109"/>
                <a:gd name="adj4" fmla="val -27667"/>
                <a:gd name="adj5" fmla="val -263984"/>
                <a:gd name="adj6" fmla="val -196153"/>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CCD</a:t>
              </a:r>
              <a:endParaRPr lang="zh-CN" altLang="en-US" sz="1600" dirty="0">
                <a:solidFill>
                  <a:schemeClr val="tx1"/>
                </a:solidFill>
              </a:endParaRPr>
            </a:p>
          </p:txBody>
        </p:sp>
        <p:sp>
          <p:nvSpPr>
            <p:cNvPr id="6" name="线形标注 2 9">
              <a:extLst>
                <a:ext uri="{FF2B5EF4-FFF2-40B4-BE49-F238E27FC236}">
                  <a16:creationId xmlns:a16="http://schemas.microsoft.com/office/drawing/2014/main" id="{D4856AA6-CC73-4AEC-BCE3-0E2AAC403AAE}"/>
                </a:ext>
              </a:extLst>
            </p:cNvPr>
            <p:cNvSpPr/>
            <p:nvPr/>
          </p:nvSpPr>
          <p:spPr>
            <a:xfrm>
              <a:off x="8837730" y="5849845"/>
              <a:ext cx="1055227" cy="347472"/>
            </a:xfrm>
            <a:prstGeom prst="borderCallout2">
              <a:avLst>
                <a:gd name="adj1" fmla="val 47108"/>
                <a:gd name="adj2" fmla="val -333"/>
                <a:gd name="adj3" fmla="val 47109"/>
                <a:gd name="adj4" fmla="val -27667"/>
                <a:gd name="adj5" fmla="val -371880"/>
                <a:gd name="adj6" fmla="val -198752"/>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光源</a:t>
              </a:r>
            </a:p>
          </p:txBody>
        </p:sp>
        <p:sp>
          <p:nvSpPr>
            <p:cNvPr id="8" name="线形标注 2 11">
              <a:extLst>
                <a:ext uri="{FF2B5EF4-FFF2-40B4-BE49-F238E27FC236}">
                  <a16:creationId xmlns:a16="http://schemas.microsoft.com/office/drawing/2014/main" id="{77A9C0C4-33FA-495E-A663-F39A727F9FBE}"/>
                </a:ext>
              </a:extLst>
            </p:cNvPr>
            <p:cNvSpPr/>
            <p:nvPr/>
          </p:nvSpPr>
          <p:spPr>
            <a:xfrm>
              <a:off x="8959341" y="3682393"/>
              <a:ext cx="1055227" cy="347472"/>
            </a:xfrm>
            <a:prstGeom prst="borderCallout2">
              <a:avLst>
                <a:gd name="adj1" fmla="val 47108"/>
                <a:gd name="adj2" fmla="val -333"/>
                <a:gd name="adj3" fmla="val 47109"/>
                <a:gd name="adj4" fmla="val -27667"/>
                <a:gd name="adj5" fmla="val -124510"/>
                <a:gd name="adj6" fmla="val -318336"/>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丝杆模组</a:t>
              </a:r>
            </a:p>
          </p:txBody>
        </p:sp>
        <p:sp>
          <p:nvSpPr>
            <p:cNvPr id="9" name="线形标注 2 12">
              <a:extLst>
                <a:ext uri="{FF2B5EF4-FFF2-40B4-BE49-F238E27FC236}">
                  <a16:creationId xmlns:a16="http://schemas.microsoft.com/office/drawing/2014/main" id="{43B460E8-1EBB-4521-8DFE-77FD96BA9BB4}"/>
                </a:ext>
              </a:extLst>
            </p:cNvPr>
            <p:cNvSpPr/>
            <p:nvPr/>
          </p:nvSpPr>
          <p:spPr>
            <a:xfrm>
              <a:off x="8746291" y="2014233"/>
              <a:ext cx="1055227" cy="347472"/>
            </a:xfrm>
            <a:prstGeom prst="borderCallout2">
              <a:avLst>
                <a:gd name="adj1" fmla="val 47108"/>
                <a:gd name="adj2" fmla="val -333"/>
                <a:gd name="adj3" fmla="val 47109"/>
                <a:gd name="adj4" fmla="val -27667"/>
                <a:gd name="adj5" fmla="val 391280"/>
                <a:gd name="adj6" fmla="val -170156"/>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zh-CN" altLang="en-US" sz="1600" dirty="0">
                  <a:solidFill>
                    <a:schemeClr val="tx1"/>
                  </a:solidFill>
                </a:rPr>
                <a:t>轴模组</a:t>
              </a:r>
            </a:p>
          </p:txBody>
        </p:sp>
      </p:grpSp>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|Demo</a:t>
            </a:r>
            <a:r>
              <a:rPr lang="zh-CN" altLang="en-US" sz="2400" b="1" spc="100" dirty="0">
                <a:solidFill>
                  <a:srgbClr val="043E6F"/>
                </a:solidFill>
                <a:cs typeface="Arial" panose="020B0604020202020204" pitchFamily="34" charset="0"/>
              </a:rPr>
              <a:t>机初步设计方案</a:t>
            </a:r>
          </a:p>
        </p:txBody>
      </p:sp>
      <p:sp>
        <p:nvSpPr>
          <p:cNvPr id="4" name="文本框 3">
            <a:extLst>
              <a:ext uri="{FF2B5EF4-FFF2-40B4-BE49-F238E27FC236}">
                <a16:creationId xmlns:a16="http://schemas.microsoft.com/office/drawing/2014/main" id="{E6AE6FA9-711E-4538-B889-9A110D5167C2}"/>
              </a:ext>
            </a:extLst>
          </p:cNvPr>
          <p:cNvSpPr txBox="1"/>
          <p:nvPr/>
        </p:nvSpPr>
        <p:spPr>
          <a:xfrm>
            <a:off x="2277581" y="5772220"/>
            <a:ext cx="7636838" cy="830997"/>
          </a:xfrm>
          <a:prstGeom prst="rect">
            <a:avLst/>
          </a:prstGeom>
          <a:noFill/>
        </p:spPr>
        <p:txBody>
          <a:bodyPr wrap="square" rtlCol="0">
            <a:spAutoFit/>
          </a:bodyPr>
          <a:lstStyle/>
          <a:p>
            <a:pPr algn="l" fontAlgn="auto">
              <a:lnSpc>
                <a:spcPct val="100000"/>
              </a:lnSpc>
              <a:buClrTx/>
              <a:buSzTx/>
              <a:buFont typeface="Wingdings" panose="05000000000000000000" charset="0"/>
              <a:buNone/>
            </a:pPr>
            <a:r>
              <a:rPr lang="zh-CN" altLang="en-US" sz="1600" b="1" dirty="0">
                <a:solidFill>
                  <a:srgbClr val="002060"/>
                </a:solidFill>
                <a:latin typeface="+mn-ea"/>
                <a:cs typeface="+mn-ea"/>
                <a:sym typeface="+mn-ea"/>
              </a:rPr>
              <a:t>功能：</a:t>
            </a:r>
            <a:r>
              <a:rPr lang="en-US" altLang="zh-CN" sz="1600" dirty="0">
                <a:solidFill>
                  <a:srgbClr val="002060"/>
                </a:solidFill>
                <a:latin typeface="+mn-ea"/>
                <a:cs typeface="+mn-ea"/>
                <a:sym typeface="+mn-ea"/>
              </a:rPr>
              <a:t>XZ</a:t>
            </a:r>
            <a:r>
              <a:rPr lang="zh-CN" altLang="en-US" sz="1600" dirty="0">
                <a:solidFill>
                  <a:srgbClr val="002060"/>
                </a:solidFill>
                <a:latin typeface="+mn-ea"/>
                <a:cs typeface="+mn-ea"/>
                <a:sym typeface="+mn-ea"/>
              </a:rPr>
              <a:t>轴方向移动，相机单独可调，检测物料缺陷；</a:t>
            </a:r>
            <a:endParaRPr lang="zh-CN" altLang="en-US" sz="1600" dirty="0">
              <a:solidFill>
                <a:srgbClr val="002060"/>
              </a:solidFill>
              <a:latin typeface="+mn-ea"/>
              <a:cs typeface="+mn-ea"/>
            </a:endParaRPr>
          </a:p>
          <a:p>
            <a:pPr indent="0" algn="l" fontAlgn="auto">
              <a:lnSpc>
                <a:spcPct val="100000"/>
              </a:lnSpc>
              <a:buFont typeface="Wingdings" panose="05000000000000000000" charset="0"/>
              <a:buNone/>
            </a:pPr>
            <a:endParaRPr lang="zh-CN" altLang="en-US" sz="1600" dirty="0">
              <a:solidFill>
                <a:srgbClr val="002060"/>
              </a:solidFill>
              <a:latin typeface="+mn-ea"/>
              <a:cs typeface="+mn-ea"/>
              <a:sym typeface="+mn-ea"/>
            </a:endParaRPr>
          </a:p>
          <a:p>
            <a:pPr indent="0" algn="l" fontAlgn="auto">
              <a:lnSpc>
                <a:spcPct val="100000"/>
              </a:lnSpc>
              <a:buFont typeface="Wingdings" panose="05000000000000000000" charset="0"/>
              <a:buNone/>
            </a:pPr>
            <a:endParaRPr lang="zh-CN" altLang="en-US" sz="1600" dirty="0">
              <a:solidFill>
                <a:srgbClr val="002060"/>
              </a:solidFill>
              <a:latin typeface="+mn-ea"/>
              <a:cs typeface="+mn-ea"/>
              <a:sym typeface="+mn-ea"/>
            </a:endParaRPr>
          </a:p>
        </p:txBody>
      </p:sp>
    </p:spTree>
    <p:extLst>
      <p:ext uri="{BB962C8B-B14F-4D97-AF65-F5344CB8AC3E}">
        <p14:creationId xmlns:p14="http://schemas.microsoft.com/office/powerpoint/2010/main" val="38900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光学初步设计方案</a:t>
            </a:r>
          </a:p>
        </p:txBody>
      </p:sp>
      <p:pic>
        <p:nvPicPr>
          <p:cNvPr id="101" name="图片 100"/>
          <p:cNvPicPr/>
          <p:nvPr/>
        </p:nvPicPr>
        <p:blipFill>
          <a:blip r:embed="rId3"/>
          <a:stretch>
            <a:fillRect/>
          </a:stretch>
        </p:blipFill>
        <p:spPr>
          <a:xfrm>
            <a:off x="779780" y="772160"/>
            <a:ext cx="3223895" cy="4999990"/>
          </a:xfrm>
          <a:prstGeom prst="rect">
            <a:avLst/>
          </a:prstGeom>
          <a:noFill/>
          <a:ln w="9525">
            <a:noFill/>
          </a:ln>
        </p:spPr>
      </p:pic>
      <p:sp>
        <p:nvSpPr>
          <p:cNvPr id="4" name="文本框 3"/>
          <p:cNvSpPr txBox="1"/>
          <p:nvPr/>
        </p:nvSpPr>
        <p:spPr>
          <a:xfrm>
            <a:off x="4280371" y="4698435"/>
            <a:ext cx="7636838" cy="1322070"/>
          </a:xfrm>
          <a:prstGeom prst="rect">
            <a:avLst/>
          </a:prstGeom>
          <a:noFill/>
        </p:spPr>
        <p:txBody>
          <a:bodyPr wrap="square" rtlCol="0">
            <a:spAutoFit/>
          </a:bodyPr>
          <a:lstStyle/>
          <a:p>
            <a:pPr fontAlgn="auto">
              <a:lnSpc>
                <a:spcPct val="100000"/>
              </a:lnSpc>
              <a:buClrTx/>
              <a:buSzTx/>
              <a:buFont typeface="Wingdings" panose="05000000000000000000" charset="0"/>
              <a:buNone/>
            </a:pPr>
            <a:r>
              <a:rPr lang="zh-CN" altLang="en-US" sz="1600" dirty="0">
                <a:solidFill>
                  <a:srgbClr val="002060"/>
                </a:solidFill>
                <a:latin typeface="+mn-ea"/>
                <a:cs typeface="+mn-ea"/>
              </a:rPr>
              <a:t>抛光后及清洗后的外侧边框外观检测方案</a:t>
            </a:r>
          </a:p>
          <a:p>
            <a:pPr fontAlgn="auto">
              <a:lnSpc>
                <a:spcPct val="100000"/>
              </a:lnSpc>
              <a:buClrTx/>
              <a:buSzTx/>
              <a:buFont typeface="Wingdings" panose="05000000000000000000" charset="0"/>
              <a:buNone/>
            </a:pPr>
            <a:r>
              <a:rPr lang="zh-CN" altLang="en-US" sz="1600" dirty="0">
                <a:solidFill>
                  <a:srgbClr val="002060"/>
                </a:solidFill>
                <a:latin typeface="+mn-ea"/>
                <a:cs typeface="+mn-ea"/>
              </a:rPr>
              <a:t>同轴与四面可调条光组合模式兼容各类缺陷</a:t>
            </a:r>
          </a:p>
          <a:p>
            <a:pPr fontAlgn="auto">
              <a:lnSpc>
                <a:spcPct val="100000"/>
              </a:lnSpc>
              <a:buClrTx/>
              <a:buSzTx/>
              <a:buFont typeface="Wingdings" panose="05000000000000000000" charset="0"/>
              <a:buNone/>
            </a:pPr>
            <a:r>
              <a:rPr lang="zh-CN" altLang="en-US" sz="1600" dirty="0">
                <a:solidFill>
                  <a:srgbClr val="002060"/>
                </a:solidFill>
                <a:latin typeface="+mn-ea"/>
                <a:cs typeface="+mn-ea"/>
              </a:rPr>
              <a:t>采用面阵相机分三路（直面和两弧面）拍摄，每路旋转一圈拍若干次完成</a:t>
            </a:r>
          </a:p>
          <a:p>
            <a:pPr indent="0" fontAlgn="auto">
              <a:lnSpc>
                <a:spcPct val="100000"/>
              </a:lnSpc>
              <a:buFont typeface="Wingdings" panose="05000000000000000000" charset="0"/>
              <a:buNone/>
            </a:pPr>
            <a:endParaRPr lang="zh-CN" altLang="en-US" sz="1600" dirty="0">
              <a:solidFill>
                <a:srgbClr val="002060"/>
              </a:solidFill>
              <a:latin typeface="+mn-ea"/>
              <a:cs typeface="+mn-ea"/>
              <a:sym typeface="+mn-ea"/>
            </a:endParaRPr>
          </a:p>
          <a:p>
            <a:pPr indent="0" fontAlgn="auto">
              <a:lnSpc>
                <a:spcPct val="100000"/>
              </a:lnSpc>
              <a:buFont typeface="Wingdings" panose="05000000000000000000" charset="0"/>
              <a:buNone/>
            </a:pPr>
            <a:endParaRPr lang="zh-CN" altLang="en-US" sz="1600" dirty="0">
              <a:solidFill>
                <a:srgbClr val="002060"/>
              </a:solidFill>
              <a:latin typeface="+mn-ea"/>
              <a:cs typeface="+mn-ea"/>
              <a:sym typeface="+mn-ea"/>
            </a:endParaRPr>
          </a:p>
        </p:txBody>
      </p:sp>
      <p:pic>
        <p:nvPicPr>
          <p:cNvPr id="106" name="图片 105"/>
          <p:cNvPicPr/>
          <p:nvPr/>
        </p:nvPicPr>
        <p:blipFill>
          <a:blip r:embed="rId4"/>
          <a:stretch>
            <a:fillRect/>
          </a:stretch>
        </p:blipFill>
        <p:spPr>
          <a:xfrm>
            <a:off x="6978650" y="894080"/>
            <a:ext cx="1223645" cy="2875915"/>
          </a:xfrm>
          <a:prstGeom prst="rect">
            <a:avLst/>
          </a:prstGeom>
          <a:noFill/>
          <a:ln w="9525">
            <a:noFill/>
          </a:ln>
        </p:spPr>
      </p:pic>
      <p:pic>
        <p:nvPicPr>
          <p:cNvPr id="107" name="图片 106"/>
          <p:cNvPicPr/>
          <p:nvPr/>
        </p:nvPicPr>
        <p:blipFill>
          <a:blip r:embed="rId5"/>
          <a:stretch>
            <a:fillRect/>
          </a:stretch>
        </p:blipFill>
        <p:spPr>
          <a:xfrm>
            <a:off x="8202295" y="894080"/>
            <a:ext cx="1635125" cy="2772410"/>
          </a:xfrm>
          <a:prstGeom prst="rect">
            <a:avLst/>
          </a:prstGeom>
          <a:noFill/>
          <a:ln w="9525">
            <a:noFill/>
          </a:ln>
        </p:spPr>
      </p:pic>
      <p:pic>
        <p:nvPicPr>
          <p:cNvPr id="108" name="图片 107"/>
          <p:cNvPicPr/>
          <p:nvPr/>
        </p:nvPicPr>
        <p:blipFill>
          <a:blip r:embed="rId6"/>
          <a:stretch>
            <a:fillRect/>
          </a:stretch>
        </p:blipFill>
        <p:spPr>
          <a:xfrm>
            <a:off x="9837420" y="938530"/>
            <a:ext cx="1431925" cy="278765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光学初步设计方案</a:t>
            </a:r>
          </a:p>
        </p:txBody>
      </p:sp>
    </p:spTree>
    <p:extLst>
      <p:ext uri="{BB962C8B-B14F-4D97-AF65-F5344CB8AC3E}">
        <p14:creationId xmlns:p14="http://schemas.microsoft.com/office/powerpoint/2010/main" val="169653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6F2CFFC-EB9D-E343-9E77-718F7671CA9B}"/>
              </a:ext>
            </a:extLst>
          </p:cNvPr>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03</a:t>
            </a:r>
          </a:p>
        </p:txBody>
      </p:sp>
      <p:sp>
        <p:nvSpPr>
          <p:cNvPr id="9" name="任意多边形: 形状 20">
            <a:extLst>
              <a:ext uri="{FF2B5EF4-FFF2-40B4-BE49-F238E27FC236}">
                <a16:creationId xmlns:a16="http://schemas.microsoft.com/office/drawing/2014/main" id="{113F40F9-2A4A-AE4D-A3E9-84493CDB8EEC}"/>
              </a:ext>
            </a:extLst>
          </p:cNvPr>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0" name="文本框 9">
            <a:extLst>
              <a:ext uri="{FF2B5EF4-FFF2-40B4-BE49-F238E27FC236}">
                <a16:creationId xmlns:a16="http://schemas.microsoft.com/office/drawing/2014/main" id="{C46F3207-5932-6045-896D-F5F62E2BB252}"/>
              </a:ext>
            </a:extLst>
          </p:cNvPr>
          <p:cNvSpPr txBox="1"/>
          <p:nvPr/>
        </p:nvSpPr>
        <p:spPr>
          <a:xfrm>
            <a:off x="4972050" y="4031946"/>
            <a:ext cx="6057863" cy="1329595"/>
          </a:xfrm>
          <a:prstGeom prst="rect">
            <a:avLst/>
          </a:prstGeom>
        </p:spPr>
        <p:txBody>
          <a:bodyPr wrap="square" lIns="0" tIns="0" rIns="0" bIns="0" anchor="t">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zh-CN" altLang="en-US" sz="4800" dirty="0">
                <a:solidFill>
                  <a:srgbClr val="20466F"/>
                </a:solidFill>
                <a:latin typeface="Arial" panose="020B0604020202020204" pitchFamily="34" charset="0"/>
                <a:ea typeface="黑体" panose="02010609060101010101" pitchFamily="49" charset="-122"/>
                <a:cs typeface="Arial" panose="020B0604020202020204" pitchFamily="34" charset="0"/>
              </a:rPr>
              <a:t>解决方案</a:t>
            </a:r>
            <a:r>
              <a:rPr lang="en-US" altLang="zh-CN" sz="4800" dirty="0">
                <a:solidFill>
                  <a:srgbClr val="20466F"/>
                </a:solidFill>
                <a:latin typeface="Arial" panose="020B0604020202020204" pitchFamily="34" charset="0"/>
                <a:ea typeface="黑体" panose="02010609060101010101" pitchFamily="49" charset="-122"/>
                <a:cs typeface="Arial" panose="020B0604020202020204" pitchFamily="34" charset="0"/>
              </a:rPr>
              <a:t>&amp;</a:t>
            </a:r>
            <a:br>
              <a:rPr lang="en-US" altLang="zh-CN" sz="4800" dirty="0">
                <a:solidFill>
                  <a:srgbClr val="20466F"/>
                </a:solidFill>
                <a:latin typeface="Arial" panose="020B0604020202020204" pitchFamily="34" charset="0"/>
                <a:ea typeface="黑体" panose="02010609060101010101" pitchFamily="49" charset="-122"/>
                <a:cs typeface="Arial" panose="020B0604020202020204" pitchFamily="34" charset="0"/>
              </a:rPr>
            </a:br>
            <a:r>
              <a:rPr lang="zh-CN" altLang="en-US" sz="4800" dirty="0">
                <a:solidFill>
                  <a:srgbClr val="20466F"/>
                </a:solidFill>
                <a:latin typeface="Arial" panose="020B0604020202020204" pitchFamily="34" charset="0"/>
                <a:ea typeface="黑体" panose="02010609060101010101" pitchFamily="49" charset="-122"/>
                <a:cs typeface="Arial" panose="020B0604020202020204" pitchFamily="34" charset="0"/>
              </a:rPr>
              <a:t>行业客户案例</a:t>
            </a:r>
            <a:endParaRPr kumimoji="0" lang="zh-CN" altLang="en-US" sz="4800" b="0" i="0" u="none" strike="noStrike" kern="1200" cap="none" spc="0" normalizeH="0" baseline="0" noProof="0" dirty="0">
              <a:ln>
                <a:noFill/>
              </a:ln>
              <a:solidFill>
                <a:srgbClr val="922B2A"/>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963177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sym typeface="+mn-ea"/>
              </a:rPr>
              <a:t>案例一</a:t>
            </a:r>
            <a:r>
              <a:rPr lang="en-US" altLang="zh-CN" sz="2400" b="1" spc="100" dirty="0">
                <a:solidFill>
                  <a:srgbClr val="043E6F"/>
                </a:solidFill>
                <a:cs typeface="Arial" panose="020B0604020202020204" pitchFamily="34" charset="0"/>
                <a:sym typeface="+mn-ea"/>
              </a:rPr>
              <a:t>:</a:t>
            </a:r>
            <a:r>
              <a:rPr lang="zh-CN" altLang="en-US" sz="2400" b="1" spc="100" dirty="0">
                <a:solidFill>
                  <a:srgbClr val="043E6F"/>
                </a:solidFill>
                <a:cs typeface="Arial" panose="020B0604020202020204" pitchFamily="34" charset="0"/>
                <a:sym typeface="+mn-ea"/>
              </a:rPr>
              <a:t>手机中框外观检测</a:t>
            </a:r>
            <a:endParaRPr lang="zh-CN" altLang="en-US" sz="2400" b="1" spc="100" dirty="0">
              <a:solidFill>
                <a:srgbClr val="043E6F"/>
              </a:solidFill>
              <a:cs typeface="Arial" panose="020B0604020202020204" pitchFamily="34" charset="0"/>
            </a:endParaRPr>
          </a:p>
        </p:txBody>
      </p:sp>
      <p:grpSp>
        <p:nvGrpSpPr>
          <p:cNvPr id="2" name="组合 1">
            <a:extLst>
              <a:ext uri="{FF2B5EF4-FFF2-40B4-BE49-F238E27FC236}">
                <a16:creationId xmlns:a16="http://schemas.microsoft.com/office/drawing/2014/main" id="{724E8E17-2B61-4C29-901B-0E92E6C077A2}"/>
              </a:ext>
            </a:extLst>
          </p:cNvPr>
          <p:cNvGrpSpPr/>
          <p:nvPr/>
        </p:nvGrpSpPr>
        <p:grpSpPr>
          <a:xfrm>
            <a:off x="113205" y="929437"/>
            <a:ext cx="11759896" cy="5231765"/>
            <a:chOff x="74295" y="1396365"/>
            <a:chExt cx="11759896" cy="5231765"/>
          </a:xfrm>
        </p:grpSpPr>
        <p:sp>
          <p:nvSpPr>
            <p:cNvPr id="54" name="文本框 53">
              <a:extLst>
                <a:ext uri="{FF2B5EF4-FFF2-40B4-BE49-F238E27FC236}">
                  <a16:creationId xmlns:a16="http://schemas.microsoft.com/office/drawing/2014/main" id="{9B6FB229-273D-4222-BEF9-A9DBC0D00059}"/>
                </a:ext>
              </a:extLst>
            </p:cNvPr>
            <p:cNvSpPr txBox="1"/>
            <p:nvPr/>
          </p:nvSpPr>
          <p:spPr>
            <a:xfrm>
              <a:off x="5738191" y="1935586"/>
              <a:ext cx="6096000" cy="1403141"/>
            </a:xfrm>
            <a:prstGeom prst="rect">
              <a:avLst/>
            </a:prstGeom>
            <a:noFill/>
            <a:ln w="3175">
              <a:solidFill>
                <a:schemeClr val="bg1">
                  <a:lumMod val="85000"/>
                </a:schemeClr>
              </a:solidFill>
            </a:ln>
          </p:spPr>
          <p:txBody>
            <a:bodyPr wrap="square" rtlCol="0">
              <a:noAutofit/>
            </a:bodyPr>
            <a:lstStyle/>
            <a:p>
              <a:pPr>
                <a:lnSpc>
                  <a:spcPct val="120000"/>
                </a:lnSpc>
              </a:pPr>
              <a:r>
                <a:rPr lang="zh-CN" altLang="en-US"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rPr>
                <a:t>客户，以及本商机：</a:t>
              </a:r>
            </a:p>
            <a:p>
              <a:r>
                <a:rPr sz="1200" dirty="0">
                  <a:solidFill>
                    <a:srgbClr val="3E3E3E"/>
                  </a:solidFill>
                  <a:latin typeface="等线" panose="02010600030101010101" pitchFamily="2" charset="-122"/>
                  <a:ea typeface="等线" panose="02010600030101010101" pitchFamily="2" charset="-122"/>
                </a:rPr>
                <a:t>闻泰科技是中国A股上市公司，股票代码600745，主营业务包括半导体IDM、光学模组、通讯产品集成三大业务板块，目前已经形成从半导体芯片设计、晶圆制造、封装测试、半导体设备，到光学模组、通讯终端、笔记本电脑、IoT、服务器、汽车电子产品研发制造于一体的全产业链布局</a:t>
              </a:r>
              <a:r>
                <a:rPr lang="zh-CN" altLang="en-US" sz="1200" dirty="0">
                  <a:solidFill>
                    <a:srgbClr val="3E3E3E"/>
                  </a:solidFill>
                  <a:latin typeface="等线" panose="02010600030101010101" pitchFamily="2" charset="-122"/>
                  <a:ea typeface="等线" panose="02010600030101010101" pitchFamily="2" charset="-122"/>
                </a:rPr>
                <a:t>。</a:t>
              </a:r>
              <a:endParaRPr sz="1200" dirty="0">
                <a:solidFill>
                  <a:srgbClr val="3E3E3E"/>
                </a:solidFill>
                <a:latin typeface="等线" panose="02010600030101010101" pitchFamily="2" charset="-122"/>
                <a:ea typeface="等线" panose="02010600030101010101" pitchFamily="2" charset="-122"/>
              </a:endParaRPr>
            </a:p>
          </p:txBody>
        </p:sp>
        <p:sp>
          <p:nvSpPr>
            <p:cNvPr id="55" name="文本框 54">
              <a:extLst>
                <a:ext uri="{FF2B5EF4-FFF2-40B4-BE49-F238E27FC236}">
                  <a16:creationId xmlns:a16="http://schemas.microsoft.com/office/drawing/2014/main" id="{E6B312DD-7571-4A9C-88C9-26BF033EF78A}"/>
                </a:ext>
              </a:extLst>
            </p:cNvPr>
            <p:cNvSpPr txBox="1"/>
            <p:nvPr/>
          </p:nvSpPr>
          <p:spPr>
            <a:xfrm>
              <a:off x="5738191" y="3393386"/>
              <a:ext cx="6096000" cy="901778"/>
            </a:xfrm>
            <a:prstGeom prst="rect">
              <a:avLst/>
            </a:prstGeom>
            <a:solidFill>
              <a:schemeClr val="bg1">
                <a:lumMod val="95000"/>
              </a:schemeClr>
            </a:solidFill>
            <a:ln w="3175">
              <a:solidFill>
                <a:schemeClr val="bg1">
                  <a:lumMod val="85000"/>
                </a:schemeClr>
              </a:solidFill>
            </a:ln>
          </p:spPr>
          <p:txBody>
            <a:bodyPr wrap="square" rtlCol="0">
              <a:noAutofit/>
            </a:bodyPr>
            <a:lstStyle/>
            <a:p>
              <a:pPr>
                <a:lnSpc>
                  <a:spcPct val="120000"/>
                </a:lnSpc>
              </a:pPr>
              <a:r>
                <a:rPr lang="zh-CN" altLang="en-US" sz="1200" b="1" dirty="0">
                  <a:solidFill>
                    <a:srgbClr val="C00000"/>
                  </a:solidFill>
                  <a:latin typeface="等线" panose="02010600030101010101" pitchFamily="2" charset="-122"/>
                  <a:ea typeface="等线" panose="02010600030101010101" pitchFamily="2" charset="-122"/>
                  <a:cs typeface="Arial" panose="020B0604020202020204" pitchFamily="34" charset="0"/>
                </a:rPr>
                <a:t>最近项目进展：</a:t>
              </a:r>
              <a:endParaRPr lang="en-US" altLang="zh-CN" sz="1200" dirty="0">
                <a:latin typeface="等线" panose="02010600030101010101" pitchFamily="2" charset="-122"/>
                <a:ea typeface="等线" panose="02010600030101010101" pitchFamily="2" charset="-122"/>
                <a:cs typeface="Arial" panose="020B0604020202020204" pitchFamily="34" charset="0"/>
              </a:endParaRPr>
            </a:p>
            <a:p>
              <a:pPr marL="171450" indent="-171450">
                <a:lnSpc>
                  <a:spcPct val="120000"/>
                </a:lnSpc>
                <a:buFont typeface="Arial" panose="020B0604020202020204" pitchFamily="34" charset="0"/>
                <a:buChar char="•"/>
              </a:pPr>
              <a:r>
                <a:rPr lang="zh-CN" altLang="en-US" sz="1200" dirty="0">
                  <a:latin typeface="Arial" panose="020B0604020202020204" pitchFamily="34" charset="0"/>
                  <a:ea typeface="黑体" panose="02010609060101010101" pitchFamily="49" charset="-122"/>
                  <a:cs typeface="Arial" panose="020B0604020202020204" pitchFamily="34" charset="0"/>
                </a:rPr>
                <a:t>设备已运抵客户现场</a:t>
              </a:r>
            </a:p>
            <a:p>
              <a:pPr marL="171450" indent="-171450">
                <a:lnSpc>
                  <a:spcPct val="120000"/>
                </a:lnSpc>
                <a:buFont typeface="Arial" panose="020B0604020202020204" pitchFamily="34" charset="0"/>
                <a:buChar char="•"/>
              </a:pPr>
              <a:r>
                <a:rPr lang="zh-CN" altLang="en-US" sz="1200" dirty="0">
                  <a:latin typeface="Arial" panose="020B0604020202020204" pitchFamily="34" charset="0"/>
                  <a:ea typeface="黑体" panose="02010609060101010101" pitchFamily="49" charset="-122"/>
                  <a:cs typeface="Arial" panose="020B0604020202020204" pitchFamily="34" charset="0"/>
                </a:rPr>
                <a:t>相关工程师已经开始调试，设备已经初步开始运转</a:t>
              </a:r>
            </a:p>
            <a:p>
              <a:pPr marL="171450" indent="-171450">
                <a:lnSpc>
                  <a:spcPct val="120000"/>
                </a:lnSpc>
                <a:buFont typeface="Arial" panose="020B0604020202020204" pitchFamily="34" charset="0"/>
                <a:buChar char="•"/>
              </a:pPr>
              <a:endParaRPr lang="zh-CN" altLang="en-US" sz="1200" dirty="0">
                <a:latin typeface="Arial" panose="020B0604020202020204" pitchFamily="34" charset="0"/>
                <a:ea typeface="黑体" panose="02010609060101010101" pitchFamily="49" charset="-122"/>
                <a:cs typeface="Arial" panose="020B0604020202020204" pitchFamily="34" charset="0"/>
              </a:endParaRPr>
            </a:p>
          </p:txBody>
        </p:sp>
        <p:sp>
          <p:nvSpPr>
            <p:cNvPr id="62" name="文本框 61">
              <a:extLst>
                <a:ext uri="{FF2B5EF4-FFF2-40B4-BE49-F238E27FC236}">
                  <a16:creationId xmlns:a16="http://schemas.microsoft.com/office/drawing/2014/main" id="{50B60767-28E3-496B-A7ED-88024E3D3AA0}"/>
                </a:ext>
              </a:extLst>
            </p:cNvPr>
            <p:cNvSpPr txBox="1"/>
            <p:nvPr/>
          </p:nvSpPr>
          <p:spPr>
            <a:xfrm>
              <a:off x="5738191" y="5500832"/>
              <a:ext cx="2965754" cy="1057689"/>
            </a:xfrm>
            <a:prstGeom prst="rect">
              <a:avLst/>
            </a:prstGeom>
            <a:solidFill>
              <a:schemeClr val="bg1"/>
            </a:solidFill>
            <a:ln w="3175">
              <a:solidFill>
                <a:schemeClr val="bg1">
                  <a:lumMod val="85000"/>
                </a:schemeClr>
              </a:solidFill>
            </a:ln>
          </p:spPr>
          <p:txBody>
            <a:bodyPr wrap="square">
              <a:noAutofit/>
            </a:bodyPr>
            <a:lstStyle/>
            <a:p>
              <a:pPr>
                <a:lnSpc>
                  <a:spcPct val="120000"/>
                </a:lnSpc>
              </a:pPr>
              <a:r>
                <a:rPr lang="zh-CN" altLang="en-US"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sym typeface="Helvetica Neue Light"/>
                </a:rPr>
                <a:t>需求：</a:t>
              </a:r>
            </a:p>
            <a:p>
              <a:pPr marL="171450" indent="-171450">
                <a:buFont typeface="Arial" panose="020B0604020202020204" pitchFamily="34" charset="0"/>
                <a:buChar char="•"/>
              </a:pPr>
              <a:r>
                <a:rPr lang="zh-CN" altLang="en-US" sz="1200" dirty="0">
                  <a:latin typeface="Arial" panose="020B0604020202020204" pitchFamily="34" charset="0"/>
                  <a:ea typeface="黑体" panose="02010609060101010101" pitchFamily="49" charset="-122"/>
                  <a:cs typeface="Arial" panose="020B0604020202020204" pitchFamily="34" charset="0"/>
                </a:rPr>
                <a:t>检测出手机中框外观中的缺陷，包括中框划伤，压伤，亮印，铁粉等缺陷</a:t>
              </a:r>
            </a:p>
          </p:txBody>
        </p:sp>
        <p:sp>
          <p:nvSpPr>
            <p:cNvPr id="66" name="文本框 65">
              <a:extLst>
                <a:ext uri="{FF2B5EF4-FFF2-40B4-BE49-F238E27FC236}">
                  <a16:creationId xmlns:a16="http://schemas.microsoft.com/office/drawing/2014/main" id="{1DA7AAC9-8E77-4852-B3C0-0AEBCB044153}"/>
                </a:ext>
              </a:extLst>
            </p:cNvPr>
            <p:cNvSpPr txBox="1"/>
            <p:nvPr/>
          </p:nvSpPr>
          <p:spPr>
            <a:xfrm>
              <a:off x="5738191" y="4365058"/>
              <a:ext cx="6096000" cy="1057690"/>
            </a:xfrm>
            <a:prstGeom prst="rect">
              <a:avLst/>
            </a:prstGeom>
            <a:solidFill>
              <a:schemeClr val="bg1">
                <a:lumMod val="95000"/>
              </a:schemeClr>
            </a:solidFill>
            <a:ln w="3175">
              <a:solidFill>
                <a:schemeClr val="bg1">
                  <a:lumMod val="85000"/>
                </a:schemeClr>
              </a:solidFill>
            </a:ln>
          </p:spPr>
          <p:txBody>
            <a:bodyPr wrap="square">
              <a:noAutofit/>
            </a:bodyPr>
            <a:lstStyle/>
            <a:p>
              <a:pPr>
                <a:lnSpc>
                  <a:spcPct val="120000"/>
                </a:lnSpc>
              </a:pPr>
              <a:r>
                <a:rPr lang="zh-CN" altLang="zh-CN"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rPr>
                <a:t>下一步计划</a:t>
              </a:r>
              <a:r>
                <a:rPr lang="zh-CN" altLang="en-US"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rPr>
                <a:t>：</a:t>
              </a:r>
              <a:endParaRPr lang="en-US" altLang="zh-CN"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endParaRPr>
            </a:p>
            <a:p>
              <a:pPr marL="171450" indent="-171450">
                <a:buFont typeface="Arial" panose="020B0604020202020204" pitchFamily="34" charset="0"/>
                <a:buChar char="•"/>
              </a:pPr>
              <a:r>
                <a:rPr lang="zh-CN" altLang="en-US" sz="1200" dirty="0">
                  <a:latin typeface="Arial" panose="020B0604020202020204" pitchFamily="34" charset="0"/>
                  <a:ea typeface="黑体" panose="02010609060101010101" pitchFamily="49" charset="-122"/>
                  <a:cs typeface="Arial" panose="020B0604020202020204" pitchFamily="34" charset="0"/>
                </a:rPr>
                <a:t>相关工程师完成调试工作，配合客户完成项目验收</a:t>
              </a:r>
            </a:p>
            <a:p>
              <a:pPr indent="0">
                <a:buFont typeface="Arial" panose="020B0604020202020204" pitchFamily="34" charset="0"/>
                <a:buNone/>
              </a:pPr>
              <a:endParaRPr lang="zh-CN" altLang="en-US" sz="1200" dirty="0">
                <a:latin typeface="Arial" panose="020B0604020202020204" pitchFamily="34" charset="0"/>
                <a:ea typeface="黑体" panose="02010609060101010101" pitchFamily="49" charset="-122"/>
                <a:cs typeface="Arial" panose="020B0604020202020204" pitchFamily="34" charset="0"/>
              </a:endParaRPr>
            </a:p>
          </p:txBody>
        </p:sp>
        <p:sp>
          <p:nvSpPr>
            <p:cNvPr id="67" name="文本框 66">
              <a:extLst>
                <a:ext uri="{FF2B5EF4-FFF2-40B4-BE49-F238E27FC236}">
                  <a16:creationId xmlns:a16="http://schemas.microsoft.com/office/drawing/2014/main" id="{C2871D3B-41AD-4312-AF32-AFA34CB8A425}"/>
                </a:ext>
              </a:extLst>
            </p:cNvPr>
            <p:cNvSpPr txBox="1"/>
            <p:nvPr/>
          </p:nvSpPr>
          <p:spPr>
            <a:xfrm>
              <a:off x="8868437" y="5500833"/>
              <a:ext cx="2965754" cy="1036822"/>
            </a:xfrm>
            <a:prstGeom prst="rect">
              <a:avLst/>
            </a:prstGeom>
            <a:solidFill>
              <a:schemeClr val="bg1"/>
            </a:solidFill>
            <a:ln w="3175">
              <a:solidFill>
                <a:schemeClr val="bg1">
                  <a:lumMod val="85000"/>
                </a:schemeClr>
              </a:solidFill>
            </a:ln>
          </p:spPr>
          <p:txBody>
            <a:bodyPr wrap="square">
              <a:noAutofit/>
            </a:bodyPr>
            <a:lstStyle/>
            <a:p>
              <a:pPr>
                <a:lnSpc>
                  <a:spcPct val="120000"/>
                </a:lnSpc>
              </a:pPr>
              <a:r>
                <a:rPr lang="zh-CN" altLang="en-US"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sym typeface="Helvetica Neue Light"/>
                </a:rPr>
                <a:t>交付内容：</a:t>
              </a:r>
            </a:p>
            <a:p>
              <a:pPr marL="171450" indent="-171450">
                <a:buFont typeface="Arial" panose="020B0604020202020204" pitchFamily="34" charset="0"/>
                <a:buChar char="•"/>
              </a:pPr>
              <a:r>
                <a:rPr lang="zh-CN" altLang="en-US" sz="1200" dirty="0">
                  <a:latin typeface="等线" panose="02010600030101010101" pitchFamily="2" charset="-122"/>
                  <a:ea typeface="等线" panose="02010600030101010101" pitchFamily="2" charset="-122"/>
                  <a:cs typeface="Arial" panose="020B0604020202020204" pitchFamily="34" charset="0"/>
                </a:rPr>
                <a:t>设备交付</a:t>
              </a:r>
            </a:p>
          </p:txBody>
        </p:sp>
        <p:grpSp>
          <p:nvGrpSpPr>
            <p:cNvPr id="8" name="组合 7">
              <a:extLst>
                <a:ext uri="{FF2B5EF4-FFF2-40B4-BE49-F238E27FC236}">
                  <a16:creationId xmlns:a16="http://schemas.microsoft.com/office/drawing/2014/main" id="{4D0137AB-726B-4644-AB84-51FB90244ADF}"/>
                </a:ext>
              </a:extLst>
            </p:cNvPr>
            <p:cNvGrpSpPr/>
            <p:nvPr/>
          </p:nvGrpSpPr>
          <p:grpSpPr>
            <a:xfrm>
              <a:off x="74295" y="1396365"/>
              <a:ext cx="5499735" cy="5231765"/>
              <a:chOff x="74295" y="1396365"/>
              <a:chExt cx="5499735" cy="5231765"/>
            </a:xfrm>
          </p:grpSpPr>
          <p:pic>
            <p:nvPicPr>
              <p:cNvPr id="68" name="图片 67" descr="G:\项目\闻泰手机中框外观检\圆角\Image_20210706101106854.bmpImage_20210706101106854">
                <a:extLst>
                  <a:ext uri="{FF2B5EF4-FFF2-40B4-BE49-F238E27FC236}">
                    <a16:creationId xmlns:a16="http://schemas.microsoft.com/office/drawing/2014/main" id="{6F013A96-8897-488E-B460-734FB184643F}"/>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4295" y="1706245"/>
                <a:ext cx="2289810" cy="1916430"/>
              </a:xfrm>
              <a:prstGeom prst="rect">
                <a:avLst/>
              </a:prstGeom>
            </p:spPr>
          </p:pic>
          <p:pic>
            <p:nvPicPr>
              <p:cNvPr id="69" name="图片 68" descr="G:\项目\闻泰手机中框外观检\长短边\Image_20210706101133703.bmpImage_20210706101133703">
                <a:extLst>
                  <a:ext uri="{FF2B5EF4-FFF2-40B4-BE49-F238E27FC236}">
                    <a16:creationId xmlns:a16="http://schemas.microsoft.com/office/drawing/2014/main" id="{2394E636-7BDE-4816-9369-1396B4B266F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2901950" y="1396365"/>
                <a:ext cx="2672080" cy="2235835"/>
              </a:xfrm>
              <a:prstGeom prst="rect">
                <a:avLst/>
              </a:prstGeom>
            </p:spPr>
          </p:pic>
          <p:pic>
            <p:nvPicPr>
              <p:cNvPr id="70" name="图片 69" descr="C:/Users/黄玉/AppData/Local/Temp/picturecompress_20210712182311/output_1.pngoutput_1">
                <a:extLst>
                  <a:ext uri="{FF2B5EF4-FFF2-40B4-BE49-F238E27FC236}">
                    <a16:creationId xmlns:a16="http://schemas.microsoft.com/office/drawing/2014/main" id="{0EA6CDFD-47AA-4745-B2CA-B1FA43D46AF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295" y="4589780"/>
                <a:ext cx="2342515" cy="1960245"/>
              </a:xfrm>
              <a:prstGeom prst="rect">
                <a:avLst/>
              </a:prstGeom>
            </p:spPr>
          </p:pic>
          <p:pic>
            <p:nvPicPr>
              <p:cNvPr id="71" name="图片 70" descr="Image_20210712145334081">
                <a:extLst>
                  <a:ext uri="{FF2B5EF4-FFF2-40B4-BE49-F238E27FC236}">
                    <a16:creationId xmlns:a16="http://schemas.microsoft.com/office/drawing/2014/main" id="{B645ACC6-652E-4C43-9415-E3F9845D6FB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46095" y="4512310"/>
                <a:ext cx="2527935" cy="2115820"/>
              </a:xfrm>
              <a:prstGeom prst="rect">
                <a:avLst/>
              </a:prstGeom>
            </p:spPr>
          </p:pic>
          <p:pic>
            <p:nvPicPr>
              <p:cNvPr id="72" name="Picture 2">
                <a:extLst>
                  <a:ext uri="{FF2B5EF4-FFF2-40B4-BE49-F238E27FC236}">
                    <a16:creationId xmlns:a16="http://schemas.microsoft.com/office/drawing/2014/main" id="{938DCFCD-731C-4B84-8A9B-5510C4AD06C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390650" y="3037205"/>
                <a:ext cx="260350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114378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timgsa.baidu.com/timg?image&amp;quality=80&amp;size=b9999_10000&amp;sec=1605443488424&amp;di=ab566a4276469121a0911e2cbb83601a&amp;imgtype=0&amp;src=http%3A%2F%2F5b0988e595225.cdn.sohucs.com%2Fimages%2F20180112%2F58b17fe0ef3c40f3a7df4a24270cd4a5.jpe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1323773"/>
            <a:ext cx="8913180" cy="491641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2FBC9FFA-C59D-4221-ADFE-5D6557A8C82A}"/>
              </a:ext>
            </a:extLst>
          </p:cNvPr>
          <p:cNvSpPr/>
          <p:nvPr/>
        </p:nvSpPr>
        <p:spPr>
          <a:xfrm rot="21150522">
            <a:off x="3770122" y="3906236"/>
            <a:ext cx="1045918" cy="2771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703626F-318E-D44E-85F9-7813D1A63A38}"/>
              </a:ext>
            </a:extLst>
          </p:cNvPr>
          <p:cNvSpPr/>
          <p:nvPr/>
        </p:nvSpPr>
        <p:spPr>
          <a:xfrm>
            <a:off x="0" y="1323772"/>
            <a:ext cx="8913180" cy="4916415"/>
          </a:xfrm>
          <a:prstGeom prst="rect">
            <a:avLst/>
          </a:prstGeom>
          <a:gradFill>
            <a:gsLst>
              <a:gs pos="40000">
                <a:srgbClr val="0070C0">
                  <a:alpha val="80000"/>
                </a:srgbClr>
              </a:gs>
              <a:gs pos="0">
                <a:schemeClr val="accent1">
                  <a:lumMod val="75000"/>
                </a:schemeClr>
              </a:gs>
              <a:gs pos="100000">
                <a:srgbClr val="0070C0">
                  <a:alpha val="1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hidden="1">
            <a:extLst>
              <a:ext uri="{FF2B5EF4-FFF2-40B4-BE49-F238E27FC236}">
                <a16:creationId xmlns:a16="http://schemas.microsoft.com/office/drawing/2014/main" id="{79103E46-4232-1B4E-95A8-BD2A60EF72BF}"/>
              </a:ext>
            </a:extLst>
          </p:cNvPr>
          <p:cNvSpPr/>
          <p:nvPr/>
        </p:nvSpPr>
        <p:spPr>
          <a:xfrm>
            <a:off x="8913182" y="1413001"/>
            <a:ext cx="3278818" cy="4916416"/>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案例二</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耳机充电仓开关瑕疵检测</a:t>
            </a:r>
          </a:p>
        </p:txBody>
      </p:sp>
      <p:sp>
        <p:nvSpPr>
          <p:cNvPr id="9" name="矩形 8">
            <a:extLst>
              <a:ext uri="{FF2B5EF4-FFF2-40B4-BE49-F238E27FC236}">
                <a16:creationId xmlns:a16="http://schemas.microsoft.com/office/drawing/2014/main" id="{8532AAE8-0522-414A-B2B5-B0C015BFC96A}"/>
              </a:ext>
            </a:extLst>
          </p:cNvPr>
          <p:cNvSpPr/>
          <p:nvPr/>
        </p:nvSpPr>
        <p:spPr>
          <a:xfrm>
            <a:off x="8913182" y="1323773"/>
            <a:ext cx="3278818" cy="4916415"/>
          </a:xfrm>
          <a:prstGeom prst="rect">
            <a:avLst/>
          </a:prstGeom>
          <a:solidFill>
            <a:srgbClr val="1C6E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1BE72215-9B2D-4F0E-877E-CF0D9A0E3BAC}"/>
              </a:ext>
            </a:extLst>
          </p:cNvPr>
          <p:cNvSpPr txBox="1"/>
          <p:nvPr/>
        </p:nvSpPr>
        <p:spPr>
          <a:xfrm>
            <a:off x="470627" y="3967080"/>
            <a:ext cx="3744381" cy="1906163"/>
          </a:xfrm>
          <a:prstGeom prst="rect">
            <a:avLst/>
          </a:prstGeom>
          <a:noFill/>
        </p:spPr>
        <p:txBody>
          <a:bodyPr wrap="square" rtlCol="0">
            <a:spAutoFit/>
          </a:bodyPr>
          <a:lstStyle/>
          <a:p>
            <a:pPr algn="just"/>
            <a:r>
              <a:rPr lang="zh-CN" altLang="en-US" sz="2400" b="1" dirty="0">
                <a:solidFill>
                  <a:srgbClr val="FFC000"/>
                </a:solidFill>
                <a:latin typeface="DengXian" panose="02010600030101010101" pitchFamily="2" charset="-122"/>
                <a:ea typeface="DengXian" panose="02010600030101010101" pitchFamily="2" charset="-122"/>
              </a:rPr>
              <a:t>复杂度</a:t>
            </a:r>
            <a:endParaRPr lang="en-US" altLang="zh-CN" sz="2400" b="1" dirty="0">
              <a:solidFill>
                <a:srgbClr val="FFC000"/>
              </a:solidFill>
              <a:latin typeface="DengXian" panose="02010600030101010101" pitchFamily="2" charset="-122"/>
              <a:ea typeface="DengXian" panose="02010600030101010101" pitchFamily="2" charset="-122"/>
            </a:endParaRPr>
          </a:p>
          <a:p>
            <a:pPr algn="just"/>
            <a:endParaRPr lang="en-US" altLang="zh-CN" sz="1200" dirty="0">
              <a:solidFill>
                <a:schemeClr val="bg1"/>
              </a:solidFill>
              <a:latin typeface="DengXian" panose="02010600030101010101" pitchFamily="2" charset="-122"/>
              <a:ea typeface="DengXian" panose="02010600030101010101" pitchFamily="2" charset="-122"/>
            </a:endParaRPr>
          </a:p>
          <a:p>
            <a:pPr algn="just">
              <a:lnSpc>
                <a:spcPct val="150000"/>
              </a:lnSpc>
            </a:pPr>
            <a:r>
              <a:rPr lang="zh-CN" altLang="en-US" sz="1400" dirty="0">
                <a:solidFill>
                  <a:schemeClr val="bg1"/>
                </a:solidFill>
                <a:latin typeface="DengXian" panose="02010600030101010101" pitchFamily="2" charset="-122"/>
                <a:ea typeface="DengXian" panose="02010600030101010101" pitchFamily="2" charset="-122"/>
              </a:rPr>
              <a:t>需要检测产品的</a:t>
            </a:r>
            <a:r>
              <a:rPr lang="en-US" altLang="zh-CN" sz="1400" dirty="0">
                <a:solidFill>
                  <a:schemeClr val="bg1"/>
                </a:solidFill>
                <a:latin typeface="DengXian" panose="02010600030101010101" pitchFamily="2" charset="-122"/>
                <a:ea typeface="DengXian" panose="02010600030101010101" pitchFamily="2" charset="-122"/>
              </a:rPr>
              <a:t>6</a:t>
            </a:r>
            <a:r>
              <a:rPr lang="zh-CN" altLang="en-US" sz="1400" dirty="0">
                <a:solidFill>
                  <a:schemeClr val="bg1"/>
                </a:solidFill>
                <a:latin typeface="DengXian" panose="02010600030101010101" pitchFamily="2" charset="-122"/>
                <a:ea typeface="DengXian" panose="02010600030101010101" pitchFamily="2" charset="-122"/>
              </a:rPr>
              <a:t>个面，共</a:t>
            </a:r>
            <a:r>
              <a:rPr lang="en-US" altLang="zh-CN" sz="1400" dirty="0">
                <a:solidFill>
                  <a:schemeClr val="bg1"/>
                </a:solidFill>
                <a:latin typeface="DengXian" panose="02010600030101010101" pitchFamily="2" charset="-122"/>
                <a:ea typeface="DengXian" panose="02010600030101010101" pitchFamily="2" charset="-122"/>
              </a:rPr>
              <a:t>28</a:t>
            </a:r>
            <a:r>
              <a:rPr lang="zh-CN" altLang="en-US" sz="1400" dirty="0">
                <a:solidFill>
                  <a:schemeClr val="bg1"/>
                </a:solidFill>
                <a:latin typeface="DengXian" panose="02010600030101010101" pitchFamily="2" charset="-122"/>
                <a:ea typeface="DengXian" panose="02010600030101010101" pitchFamily="2" charset="-122"/>
              </a:rPr>
              <a:t>类缺陷。算法涵盖检测、分割、</a:t>
            </a:r>
            <a:r>
              <a:rPr lang="en-US" altLang="zh-CN" sz="1400" dirty="0">
                <a:solidFill>
                  <a:schemeClr val="bg1"/>
                </a:solidFill>
                <a:latin typeface="DengXian" panose="02010600030101010101" pitchFamily="2" charset="-122"/>
                <a:ea typeface="DengXian" panose="02010600030101010101" pitchFamily="2" charset="-122"/>
              </a:rPr>
              <a:t>OCR</a:t>
            </a:r>
            <a:r>
              <a:rPr lang="zh-CN" altLang="en-US" sz="1400" dirty="0">
                <a:solidFill>
                  <a:schemeClr val="bg1"/>
                </a:solidFill>
                <a:latin typeface="DengXian" panose="02010600030101010101" pitchFamily="2" charset="-122"/>
                <a:ea typeface="DengXian" panose="02010600030101010101" pitchFamily="2" charset="-122"/>
              </a:rPr>
              <a:t>、分类和传统图像处理算法，检测节拍要求在</a:t>
            </a:r>
            <a:r>
              <a:rPr lang="en-US" altLang="zh-CN" sz="1400" dirty="0">
                <a:solidFill>
                  <a:schemeClr val="bg1"/>
                </a:solidFill>
                <a:latin typeface="DengXian" panose="02010600030101010101" pitchFamily="2" charset="-122"/>
                <a:ea typeface="DengXian" panose="02010600030101010101" pitchFamily="2" charset="-122"/>
              </a:rPr>
              <a:t>4</a:t>
            </a:r>
            <a:r>
              <a:rPr lang="zh-CN" altLang="en-US" sz="1400" dirty="0">
                <a:solidFill>
                  <a:schemeClr val="bg1"/>
                </a:solidFill>
                <a:latin typeface="DengXian" panose="02010600030101010101" pitchFamily="2" charset="-122"/>
                <a:ea typeface="DengXian" panose="02010600030101010101" pitchFamily="2" charset="-122"/>
              </a:rPr>
              <a:t>个</a:t>
            </a:r>
            <a:r>
              <a:rPr lang="en-US" altLang="zh-CN" sz="1400" dirty="0">
                <a:solidFill>
                  <a:schemeClr val="bg1"/>
                </a:solidFill>
                <a:latin typeface="DengXian" panose="02010600030101010101" pitchFamily="2" charset="-122"/>
                <a:ea typeface="DengXian" panose="02010600030101010101" pitchFamily="2" charset="-122"/>
              </a:rPr>
              <a:t>/6s</a:t>
            </a:r>
            <a:r>
              <a:rPr lang="zh-CN" altLang="en-US" sz="1400" dirty="0">
                <a:solidFill>
                  <a:schemeClr val="bg1"/>
                </a:solidFill>
                <a:latin typeface="DengXian" panose="02010600030101010101" pitchFamily="2" charset="-122"/>
                <a:ea typeface="DengXian" panose="02010600030101010101" pitchFamily="2" charset="-122"/>
              </a:rPr>
              <a:t>以上，且漏检率要求高。</a:t>
            </a:r>
          </a:p>
        </p:txBody>
      </p:sp>
      <p:sp>
        <p:nvSpPr>
          <p:cNvPr id="13" name="文本框 12">
            <a:extLst>
              <a:ext uri="{FF2B5EF4-FFF2-40B4-BE49-F238E27FC236}">
                <a16:creationId xmlns:a16="http://schemas.microsoft.com/office/drawing/2014/main" id="{9F2DBCB4-0A9D-482B-87D6-9E8F7FD1B411}"/>
              </a:ext>
            </a:extLst>
          </p:cNvPr>
          <p:cNvSpPr txBox="1"/>
          <p:nvPr/>
        </p:nvSpPr>
        <p:spPr>
          <a:xfrm>
            <a:off x="470627" y="1799905"/>
            <a:ext cx="3744381" cy="1906163"/>
          </a:xfrm>
          <a:prstGeom prst="rect">
            <a:avLst/>
          </a:prstGeom>
          <a:noFill/>
        </p:spPr>
        <p:txBody>
          <a:bodyPr wrap="square" rtlCol="0">
            <a:spAutoFit/>
          </a:bodyPr>
          <a:lstStyle/>
          <a:p>
            <a:pPr algn="just"/>
            <a:r>
              <a:rPr lang="zh-CN" altLang="en-US" sz="2400" b="1" dirty="0">
                <a:solidFill>
                  <a:srgbClr val="FFC000"/>
                </a:solidFill>
                <a:latin typeface="DengXian" panose="02010600030101010101" pitchFamily="2" charset="-122"/>
                <a:ea typeface="DengXian" panose="02010600030101010101" pitchFamily="2" charset="-122"/>
              </a:rPr>
              <a:t>整体方案</a:t>
            </a:r>
            <a:endParaRPr lang="en-US" altLang="zh-CN" sz="2400" b="1" dirty="0">
              <a:solidFill>
                <a:srgbClr val="FFC000"/>
              </a:solidFill>
              <a:latin typeface="DengXian" panose="02010600030101010101" pitchFamily="2" charset="-122"/>
              <a:ea typeface="DengXian" panose="02010600030101010101" pitchFamily="2" charset="-122"/>
            </a:endParaRPr>
          </a:p>
          <a:p>
            <a:pPr algn="just"/>
            <a:endParaRPr lang="en-US" altLang="zh-CN" sz="1200" dirty="0">
              <a:solidFill>
                <a:schemeClr val="bg1"/>
              </a:solidFill>
              <a:latin typeface="DengXian" panose="02010600030101010101" pitchFamily="2" charset="-122"/>
              <a:ea typeface="DengXian" panose="02010600030101010101" pitchFamily="2" charset="-122"/>
            </a:endParaRPr>
          </a:p>
          <a:p>
            <a:pPr algn="just">
              <a:lnSpc>
                <a:spcPct val="150000"/>
              </a:lnSpc>
            </a:pPr>
            <a:r>
              <a:rPr lang="zh-CN" altLang="en-US" sz="1400" dirty="0">
                <a:solidFill>
                  <a:schemeClr val="bg1"/>
                </a:solidFill>
                <a:latin typeface="DengXian" panose="02010600030101010101" pitchFamily="2" charset="-122"/>
                <a:ea typeface="DengXian" panose="02010600030101010101" pitchFamily="2" charset="-122"/>
              </a:rPr>
              <a:t>由思谋负责整个视觉系统的设计，包括：产品缺陷的打光、视觉硬件的选型、软件架构的设计和算法的实现，立讯负责检测机台的设计与组装，双方配合完成检测设备。</a:t>
            </a:r>
          </a:p>
        </p:txBody>
      </p:sp>
      <p:sp>
        <p:nvSpPr>
          <p:cNvPr id="15" name="文本框 14">
            <a:extLst>
              <a:ext uri="{FF2B5EF4-FFF2-40B4-BE49-F238E27FC236}">
                <a16:creationId xmlns:a16="http://schemas.microsoft.com/office/drawing/2014/main" id="{85A38C2A-543D-4ED0-8D76-1FF961E80E60}"/>
              </a:ext>
            </a:extLst>
          </p:cNvPr>
          <p:cNvSpPr txBox="1"/>
          <p:nvPr/>
        </p:nvSpPr>
        <p:spPr>
          <a:xfrm>
            <a:off x="470628" y="899999"/>
            <a:ext cx="11321570" cy="276999"/>
          </a:xfrm>
          <a:prstGeom prst="rect">
            <a:avLst/>
          </a:prstGeom>
          <a:noFill/>
        </p:spPr>
        <p:txBody>
          <a:bodyPr wrap="square" rtlCol="0">
            <a:spAutoFit/>
          </a:bodyPr>
          <a:lstStyle/>
          <a:p>
            <a:r>
              <a:rPr lang="en-US" altLang="zh-CN" sz="1200" dirty="0">
                <a:solidFill>
                  <a:srgbClr val="0070C0"/>
                </a:solidFill>
                <a:latin typeface="DengXian" panose="02010600030101010101" pitchFamily="2" charset="-122"/>
                <a:ea typeface="DengXian" panose="02010600030101010101" pitchFamily="2" charset="-122"/>
              </a:rPr>
              <a:t>CH14</a:t>
            </a:r>
            <a:r>
              <a:rPr lang="zh-CN" altLang="en-US" sz="1200" dirty="0">
                <a:solidFill>
                  <a:srgbClr val="0070C0"/>
                </a:solidFill>
                <a:latin typeface="DengXian" panose="02010600030101010101" pitchFamily="2" charset="-122"/>
                <a:ea typeface="DengXian" panose="02010600030101010101" pitchFamily="2" charset="-122"/>
              </a:rPr>
              <a:t>为耳机充电仓上的按钮开关，其质量直接影响到耳机的正常使用。现由人工眼睛观看缺陷，</a:t>
            </a:r>
            <a:r>
              <a:rPr lang="en-US" altLang="zh-CN" sz="1200" dirty="0">
                <a:solidFill>
                  <a:srgbClr val="0070C0"/>
                </a:solidFill>
                <a:latin typeface="DengXian" panose="02010600030101010101" pitchFamily="2" charset="-122"/>
                <a:ea typeface="DengXian" panose="02010600030101010101" pitchFamily="2" charset="-122"/>
              </a:rPr>
              <a:t>3</a:t>
            </a:r>
            <a:r>
              <a:rPr lang="zh-CN" altLang="en-US" sz="1200" dirty="0">
                <a:solidFill>
                  <a:srgbClr val="0070C0"/>
                </a:solidFill>
                <a:latin typeface="DengXian" panose="02010600030101010101" pitchFamily="2" charset="-122"/>
                <a:ea typeface="DengXian" panose="02010600030101010101" pitchFamily="2" charset="-122"/>
              </a:rPr>
              <a:t>人一组，避免漏看。</a:t>
            </a:r>
          </a:p>
        </p:txBody>
      </p:sp>
      <p:sp>
        <p:nvSpPr>
          <p:cNvPr id="16" name="矩形 15">
            <a:extLst>
              <a:ext uri="{FF2B5EF4-FFF2-40B4-BE49-F238E27FC236}">
                <a16:creationId xmlns:a16="http://schemas.microsoft.com/office/drawing/2014/main" id="{B903F450-06B0-3246-9A83-43BBA833919E}"/>
              </a:ext>
            </a:extLst>
          </p:cNvPr>
          <p:cNvSpPr/>
          <p:nvPr/>
        </p:nvSpPr>
        <p:spPr>
          <a:xfrm>
            <a:off x="9147088" y="1394743"/>
            <a:ext cx="2785954" cy="129600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人力取代</a:t>
            </a:r>
            <a:endParaRPr lang="en-US"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原人工检测产品，需要</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24</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人</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班次。现采用全自动化读码，仅需要</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2</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人</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班次</a:t>
            </a:r>
            <a:endParaRPr lang="en-US" altLang="zh-CN" sz="1200" dirty="0">
              <a:solidFill>
                <a:schemeClr val="tx1">
                  <a:lumMod val="75000"/>
                  <a:lumOff val="25000"/>
                </a:schemeClr>
              </a:solidFill>
              <a:latin typeface="DengXian" panose="02010600030101010101" pitchFamily="2" charset="-122"/>
              <a:ea typeface="DengXian" panose="02010600030101010101" pitchFamily="2" charset="-122"/>
            </a:endParaRPr>
          </a:p>
        </p:txBody>
      </p:sp>
      <p:sp>
        <p:nvSpPr>
          <p:cNvPr id="17" name="矩形 16">
            <a:extLst>
              <a:ext uri="{FF2B5EF4-FFF2-40B4-BE49-F238E27FC236}">
                <a16:creationId xmlns:a16="http://schemas.microsoft.com/office/drawing/2014/main" id="{8826750C-DD0A-5143-9C19-A8E5393C4E78}"/>
              </a:ext>
            </a:extLst>
          </p:cNvPr>
          <p:cNvSpPr/>
          <p:nvPr/>
        </p:nvSpPr>
        <p:spPr>
          <a:xfrm>
            <a:off x="9147088" y="2837518"/>
            <a:ext cx="2880000" cy="1508905"/>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效率提高</a:t>
            </a:r>
            <a:endParaRPr lang="en-US"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原人工检测，每天检测量为</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20k</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只。现采用全自动化设备进行检测，从准确率和效率均有极大的提高，预计单台设备每天最大检测量为</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35k</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只。</a:t>
            </a:r>
          </a:p>
        </p:txBody>
      </p:sp>
      <p:sp>
        <p:nvSpPr>
          <p:cNvPr id="18" name="矩形 17">
            <a:extLst>
              <a:ext uri="{FF2B5EF4-FFF2-40B4-BE49-F238E27FC236}">
                <a16:creationId xmlns:a16="http://schemas.microsoft.com/office/drawing/2014/main" id="{88D8A3D3-293C-5C45-A422-4261C1130EFB}"/>
              </a:ext>
            </a:extLst>
          </p:cNvPr>
          <p:cNvSpPr/>
          <p:nvPr/>
        </p:nvSpPr>
        <p:spPr>
          <a:xfrm>
            <a:off x="9147088" y="4558833"/>
            <a:ext cx="2880000" cy="1508905"/>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DengXian" panose="02010600030101010101" pitchFamily="2" charset="-122"/>
                <a:ea typeface="DengXian" panose="02010600030101010101" pitchFamily="2" charset="-122"/>
              </a:rPr>
              <a:t>      产能提升</a:t>
            </a:r>
            <a:endParaRPr lang="en-US" altLang="zh-CN" sz="2400" b="1" dirty="0">
              <a:solidFill>
                <a:srgbClr val="0070C0"/>
              </a:solidFill>
              <a:latin typeface="DengXian" panose="02010600030101010101" pitchFamily="2" charset="-122"/>
              <a:ea typeface="DengXian" panose="02010600030101010101" pitchFamily="2" charset="-122"/>
            </a:endParaRPr>
          </a:p>
          <a:p>
            <a:pPr algn="just">
              <a:lnSpc>
                <a:spcPct val="120000"/>
              </a:lnSpc>
              <a:spcBef>
                <a:spcPts val="600"/>
              </a:spcBef>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人工检测，效率较低，且质检人员短缺，客户目前只能关掉一般的产能。更换全自动化设备后，可以满足现最大产能的</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6</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倍。</a:t>
            </a:r>
          </a:p>
        </p:txBody>
      </p:sp>
      <p:pic>
        <p:nvPicPr>
          <p:cNvPr id="32" name="图片 31">
            <a:extLst>
              <a:ext uri="{FF2B5EF4-FFF2-40B4-BE49-F238E27FC236}">
                <a16:creationId xmlns:a16="http://schemas.microsoft.com/office/drawing/2014/main" id="{A251BE79-8CC9-EE40-8111-82091FB58F7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27005" y="4697652"/>
            <a:ext cx="342900" cy="292100"/>
          </a:xfrm>
          <a:prstGeom prst="rect">
            <a:avLst/>
          </a:prstGeom>
        </p:spPr>
      </p:pic>
      <p:pic>
        <p:nvPicPr>
          <p:cNvPr id="33" name="图片 32">
            <a:extLst>
              <a:ext uri="{FF2B5EF4-FFF2-40B4-BE49-F238E27FC236}">
                <a16:creationId xmlns:a16="http://schemas.microsoft.com/office/drawing/2014/main" id="{70C1FC67-0665-7649-8770-F8AAF1734165}"/>
              </a:ext>
            </a:extLst>
          </p:cNvPr>
          <p:cNvPicPr>
            <a:picLocks noChangeAspect="1"/>
          </p:cNvPicPr>
          <p:nvPr/>
        </p:nvPicPr>
        <p:blipFill>
          <a:blip r:embed="rId5"/>
          <a:stretch>
            <a:fillRect/>
          </a:stretch>
        </p:blipFill>
        <p:spPr>
          <a:xfrm rot="1800000">
            <a:off x="9222482" y="2906966"/>
            <a:ext cx="390046" cy="418938"/>
          </a:xfrm>
          <a:prstGeom prst="rect">
            <a:avLst/>
          </a:prstGeom>
        </p:spPr>
      </p:pic>
      <p:pic>
        <p:nvPicPr>
          <p:cNvPr id="34" name="图片 33">
            <a:extLst>
              <a:ext uri="{FF2B5EF4-FFF2-40B4-BE49-F238E27FC236}">
                <a16:creationId xmlns:a16="http://schemas.microsoft.com/office/drawing/2014/main" id="{42161998-78B5-D04E-BA9B-4CE9D508311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27005" y="1615491"/>
            <a:ext cx="381000" cy="355600"/>
          </a:xfrm>
          <a:prstGeom prst="rect">
            <a:avLst/>
          </a:prstGeom>
        </p:spPr>
      </p:pic>
    </p:spTree>
    <p:extLst>
      <p:ext uri="{BB962C8B-B14F-4D97-AF65-F5344CB8AC3E}">
        <p14:creationId xmlns:p14="http://schemas.microsoft.com/office/powerpoint/2010/main" val="352829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案例三</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耳机充电仓开关瑕疵检测</a:t>
            </a:r>
          </a:p>
        </p:txBody>
      </p:sp>
      <p:grpSp>
        <p:nvGrpSpPr>
          <p:cNvPr id="56" name="组合 55"/>
          <p:cNvGrpSpPr/>
          <p:nvPr/>
        </p:nvGrpSpPr>
        <p:grpSpPr>
          <a:xfrm>
            <a:off x="3614946" y="1284228"/>
            <a:ext cx="7941769" cy="2621069"/>
            <a:chOff x="3779724" y="2534285"/>
            <a:chExt cx="7941769" cy="2621069"/>
          </a:xfrm>
          <a:solidFill>
            <a:srgbClr val="0070C0"/>
          </a:solidFill>
        </p:grpSpPr>
        <p:sp>
          <p:nvSpPr>
            <p:cNvPr id="57" name="箭头: 上 3"/>
            <p:cNvSpPr/>
            <p:nvPr/>
          </p:nvSpPr>
          <p:spPr>
            <a:xfrm rot="5400000">
              <a:off x="4220366" y="3250672"/>
              <a:ext cx="283211" cy="1164496"/>
            </a:xfrm>
            <a:prstGeom prst="upArrow">
              <a:avLst/>
            </a:prstGeom>
            <a:grpFill/>
            <a:ln>
              <a:noFill/>
            </a:ln>
          </p:spPr>
          <p:txBody>
            <a:bodyPr anchor="ctr"/>
            <a:lstStyle/>
            <a:p>
              <a:pPr algn="ctr"/>
              <a:endParaRPr lang="zh-CN" sz="3000" dirty="0">
                <a:solidFill>
                  <a:schemeClr val="lt1"/>
                </a:solidFill>
                <a:latin typeface="+mj-lt"/>
                <a:ea typeface="黑体" panose="02010609060101010101" pitchFamily="49" charset="-122"/>
              </a:endParaRPr>
            </a:p>
          </p:txBody>
        </p:sp>
        <p:sp>
          <p:nvSpPr>
            <p:cNvPr id="58" name="矩形 57"/>
            <p:cNvSpPr/>
            <p:nvPr/>
          </p:nvSpPr>
          <p:spPr>
            <a:xfrm>
              <a:off x="3890366" y="3403494"/>
              <a:ext cx="864897" cy="882649"/>
            </a:xfrm>
            <a:prstGeom prst="rect">
              <a:avLst/>
            </a:prstGeom>
            <a:grpFill/>
            <a:ln>
              <a:noFill/>
            </a:ln>
          </p:spPr>
          <p:txBody>
            <a:bodyPr anchor="ctr"/>
            <a:lstStyle/>
            <a:p>
              <a:pPr algn="ctr"/>
              <a:r>
                <a:rPr lang="en-US" altLang="zh-CN" sz="1200" dirty="0">
                  <a:solidFill>
                    <a:schemeClr val="bg1"/>
                  </a:solidFill>
                  <a:latin typeface="DengXian" panose="02010600030101010101" pitchFamily="2" charset="-122"/>
                  <a:ea typeface="DengXian" panose="02010600030101010101" pitchFamily="2" charset="-122"/>
                </a:rPr>
                <a:t>28</a:t>
              </a:r>
              <a:r>
                <a:rPr lang="zh-CN" altLang="en-US" sz="1200" dirty="0">
                  <a:solidFill>
                    <a:schemeClr val="bg1"/>
                  </a:solidFill>
                  <a:latin typeface="DengXian" panose="02010600030101010101" pitchFamily="2" charset="-122"/>
                  <a:ea typeface="DengXian" panose="02010600030101010101" pitchFamily="2" charset="-122"/>
                </a:rPr>
                <a:t>类缺陷</a:t>
              </a:r>
              <a:endParaRPr lang="en-US" altLang="zh-CN" sz="1200" dirty="0">
                <a:solidFill>
                  <a:schemeClr val="bg1"/>
                </a:solidFill>
                <a:latin typeface="DengXian" panose="02010600030101010101" pitchFamily="2" charset="-122"/>
                <a:ea typeface="DengXian" panose="02010600030101010101" pitchFamily="2" charset="-122"/>
              </a:endParaRPr>
            </a:p>
            <a:p>
              <a:pPr algn="ctr"/>
              <a:r>
                <a:rPr lang="zh-CN" altLang="en-US" sz="1600" dirty="0">
                  <a:solidFill>
                    <a:schemeClr val="bg1"/>
                  </a:solidFill>
                  <a:latin typeface="DengXian" panose="02010600030101010101" pitchFamily="2" charset="-122"/>
                  <a:ea typeface="DengXian" panose="02010600030101010101" pitchFamily="2" charset="-122"/>
                </a:rPr>
                <a:t>多任务</a:t>
              </a:r>
            </a:p>
          </p:txBody>
        </p:sp>
        <p:sp>
          <p:nvSpPr>
            <p:cNvPr id="59" name="矩形 58"/>
            <p:cNvSpPr/>
            <p:nvPr/>
          </p:nvSpPr>
          <p:spPr>
            <a:xfrm>
              <a:off x="10301779" y="3482806"/>
              <a:ext cx="1419714" cy="567853"/>
            </a:xfrm>
            <a:prstGeom prst="rect">
              <a:avLst/>
            </a:prstGeom>
            <a:grpFill/>
            <a:ln>
              <a:noFill/>
            </a:ln>
          </p:spPr>
          <p:txBody>
            <a:bodyPr anchor="ctr"/>
            <a:lstStyle/>
            <a:p>
              <a:pPr algn="ctr"/>
              <a:r>
                <a:rPr lang="zh-CN" altLang="en-US" sz="1600" dirty="0">
                  <a:solidFill>
                    <a:schemeClr val="bg1"/>
                  </a:solidFill>
                  <a:latin typeface="+mj-lt"/>
                  <a:ea typeface="DengXian" panose="02010600030101010101" pitchFamily="2" charset="-122"/>
                </a:rPr>
                <a:t>检测结果</a:t>
              </a:r>
            </a:p>
          </p:txBody>
        </p:sp>
        <p:sp>
          <p:nvSpPr>
            <p:cNvPr id="60" name="箭头: 上 17"/>
            <p:cNvSpPr/>
            <p:nvPr/>
          </p:nvSpPr>
          <p:spPr>
            <a:xfrm rot="5400000">
              <a:off x="9533045" y="3293110"/>
              <a:ext cx="283211" cy="1011555"/>
            </a:xfrm>
            <a:prstGeom prst="upArrow">
              <a:avLst/>
            </a:prstGeom>
            <a:grpFill/>
            <a:ln>
              <a:noFill/>
            </a:ln>
          </p:spPr>
          <p:txBody>
            <a:bodyPr anchor="ctr"/>
            <a:lstStyle/>
            <a:p>
              <a:pPr algn="ctr"/>
              <a:endParaRPr lang="zh-CN" sz="3000">
                <a:solidFill>
                  <a:schemeClr val="lt1"/>
                </a:solidFill>
                <a:latin typeface="+mj-lt"/>
                <a:ea typeface="黑体" panose="02010609060101010101" pitchFamily="49" charset="-122"/>
              </a:endParaRPr>
            </a:p>
          </p:txBody>
        </p:sp>
        <p:sp>
          <p:nvSpPr>
            <p:cNvPr id="61" name="矩形 60"/>
            <p:cNvSpPr/>
            <p:nvPr/>
          </p:nvSpPr>
          <p:spPr>
            <a:xfrm>
              <a:off x="9290224" y="3452566"/>
              <a:ext cx="689611" cy="746123"/>
            </a:xfrm>
            <a:prstGeom prst="rect">
              <a:avLst/>
            </a:prstGeom>
            <a:grpFill/>
            <a:ln>
              <a:noFill/>
            </a:ln>
          </p:spPr>
          <p:txBody>
            <a:bodyPr anchor="ctr"/>
            <a:lstStyle/>
            <a:p>
              <a:pPr algn="ctr"/>
              <a:r>
                <a:rPr lang="zh-CN" altLang="en-US" sz="1600" dirty="0">
                  <a:solidFill>
                    <a:schemeClr val="bg1"/>
                  </a:solidFill>
                  <a:latin typeface="+mj-lt"/>
                  <a:ea typeface="DengXian" panose="02010600030101010101" pitchFamily="2" charset="-122"/>
                </a:rPr>
                <a:t>模型输出</a:t>
              </a:r>
            </a:p>
          </p:txBody>
        </p:sp>
        <p:sp>
          <p:nvSpPr>
            <p:cNvPr id="63" name="箭头: 上 17"/>
            <p:cNvSpPr/>
            <p:nvPr/>
          </p:nvSpPr>
          <p:spPr>
            <a:xfrm rot="5400000">
              <a:off x="7674873" y="3227419"/>
              <a:ext cx="283211" cy="1101638"/>
            </a:xfrm>
            <a:prstGeom prst="upArrow">
              <a:avLst/>
            </a:prstGeom>
            <a:grpFill/>
            <a:ln>
              <a:noFill/>
            </a:ln>
          </p:spPr>
          <p:txBody>
            <a:bodyPr anchor="ctr"/>
            <a:lstStyle/>
            <a:p>
              <a:pPr algn="ctr"/>
              <a:endParaRPr lang="zh-CN" sz="3000" dirty="0">
                <a:solidFill>
                  <a:schemeClr val="lt1"/>
                </a:solidFill>
                <a:latin typeface="+mj-lt"/>
                <a:ea typeface="黑体" panose="02010609060101010101" pitchFamily="49" charset="-122"/>
              </a:endParaRPr>
            </a:p>
          </p:txBody>
        </p:sp>
        <p:sp>
          <p:nvSpPr>
            <p:cNvPr id="64" name="矩形 62"/>
            <p:cNvSpPr/>
            <p:nvPr/>
          </p:nvSpPr>
          <p:spPr>
            <a:xfrm>
              <a:off x="7354784" y="3490429"/>
              <a:ext cx="823779" cy="554051"/>
            </a:xfrm>
            <a:prstGeom prst="rect">
              <a:avLst/>
            </a:prstGeom>
            <a:grpFill/>
            <a:ln>
              <a:noFill/>
            </a:ln>
          </p:spPr>
          <p:txBody>
            <a:bodyPr anchor="ctr"/>
            <a:lstStyle/>
            <a:p>
              <a:pPr algn="ctr"/>
              <a:r>
                <a:rPr lang="zh-CN" altLang="en-US" sz="1600" dirty="0">
                  <a:solidFill>
                    <a:schemeClr val="bg1"/>
                  </a:solidFill>
                  <a:latin typeface="+mj-lt"/>
                  <a:ea typeface="DengXian" panose="02010600030101010101" pitchFamily="2" charset="-122"/>
                </a:rPr>
                <a:t>后处理</a:t>
              </a:r>
            </a:p>
          </p:txBody>
        </p:sp>
        <p:sp>
          <p:nvSpPr>
            <p:cNvPr id="65" name="矩形 84"/>
            <p:cNvSpPr/>
            <p:nvPr/>
          </p:nvSpPr>
          <p:spPr>
            <a:xfrm>
              <a:off x="8446040" y="2534285"/>
              <a:ext cx="654685" cy="2621069"/>
            </a:xfrm>
            <a:prstGeom prst="rect">
              <a:avLst/>
            </a:prstGeom>
            <a:grpFill/>
            <a:ln>
              <a:noFill/>
            </a:ln>
          </p:spPr>
          <p:txBody>
            <a:bodyPr anchor="ctr"/>
            <a:lstStyle/>
            <a:p>
              <a:pPr algn="ctr"/>
              <a:r>
                <a:rPr lang="zh-CN" altLang="en-US" sz="2000" dirty="0">
                  <a:solidFill>
                    <a:schemeClr val="bg1"/>
                  </a:solidFill>
                  <a:latin typeface="+mj-lt"/>
                  <a:ea typeface="DengXian" panose="02010600030101010101" pitchFamily="2" charset="-122"/>
                </a:rPr>
                <a:t>结果集成</a:t>
              </a:r>
            </a:p>
          </p:txBody>
        </p:sp>
      </p:grpSp>
      <p:sp>
        <p:nvSpPr>
          <p:cNvPr id="73" name="右大括号 72"/>
          <p:cNvSpPr/>
          <p:nvPr/>
        </p:nvSpPr>
        <p:spPr>
          <a:xfrm>
            <a:off x="2871216" y="1328928"/>
            <a:ext cx="602861" cy="4053840"/>
          </a:xfrm>
          <a:prstGeom prst="rightBrace">
            <a:avLst>
              <a:gd name="adj1" fmla="val 0"/>
              <a:gd name="adj2" fmla="val 30750"/>
            </a:avLst>
          </a:prstGeom>
          <a:ln w="38100">
            <a:solidFill>
              <a:srgbClr val="0070C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dirty="0">
              <a:latin typeface="+mj-lt"/>
            </a:endParaRPr>
          </a:p>
        </p:txBody>
      </p:sp>
      <p:grpSp>
        <p:nvGrpSpPr>
          <p:cNvPr id="2" name="组合 1">
            <a:extLst>
              <a:ext uri="{FF2B5EF4-FFF2-40B4-BE49-F238E27FC236}">
                <a16:creationId xmlns:a16="http://schemas.microsoft.com/office/drawing/2014/main" id="{32356FAE-743A-4BD9-BF94-9E115904D9B5}"/>
              </a:ext>
            </a:extLst>
          </p:cNvPr>
          <p:cNvGrpSpPr/>
          <p:nvPr/>
        </p:nvGrpSpPr>
        <p:grpSpPr>
          <a:xfrm>
            <a:off x="413867" y="1143000"/>
            <a:ext cx="2316480" cy="4572000"/>
            <a:chOff x="396240" y="1109473"/>
            <a:chExt cx="2316480" cy="4572000"/>
          </a:xfrm>
        </p:grpSpPr>
        <p:grpSp>
          <p:nvGrpSpPr>
            <p:cNvPr id="51" name="组合 50"/>
            <p:cNvGrpSpPr/>
            <p:nvPr/>
          </p:nvGrpSpPr>
          <p:grpSpPr>
            <a:xfrm>
              <a:off x="525490" y="1184035"/>
              <a:ext cx="2119518" cy="4361610"/>
              <a:chOff x="525490" y="1184035"/>
              <a:chExt cx="2119518" cy="4361610"/>
            </a:xfrm>
          </p:grpSpPr>
          <p:pic>
            <p:nvPicPr>
              <p:cNvPr id="14" name="图片 1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25490" y="1184036"/>
                <a:ext cx="2115040" cy="1505068"/>
              </a:xfrm>
              <a:prstGeom prst="rect">
                <a:avLst/>
              </a:prstGeom>
              <a:ln w="19050">
                <a:noFill/>
              </a:ln>
            </p:spPr>
          </p:pic>
          <p:sp>
            <p:nvSpPr>
              <p:cNvPr id="3" name="矩形 2"/>
              <p:cNvSpPr/>
              <p:nvPr/>
            </p:nvSpPr>
            <p:spPr>
              <a:xfrm>
                <a:off x="525490" y="1184035"/>
                <a:ext cx="2115040" cy="1505068"/>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grpSp>
            <p:nvGrpSpPr>
              <p:cNvPr id="48" name="组合 47"/>
              <p:cNvGrpSpPr/>
              <p:nvPr/>
            </p:nvGrpSpPr>
            <p:grpSpPr>
              <a:xfrm>
                <a:off x="525490" y="2858942"/>
                <a:ext cx="2115040" cy="1505068"/>
                <a:chOff x="2798335" y="1184036"/>
                <a:chExt cx="2115040" cy="1505068"/>
              </a:xfrm>
            </p:grpSpPr>
            <p:pic>
              <p:nvPicPr>
                <p:cNvPr id="32" name="图片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98335" y="1184036"/>
                  <a:ext cx="2115040" cy="1505068"/>
                </a:xfrm>
                <a:prstGeom prst="rect">
                  <a:avLst/>
                </a:prstGeom>
              </p:spPr>
            </p:pic>
            <p:sp>
              <p:nvSpPr>
                <p:cNvPr id="35" name="矩形 34"/>
                <p:cNvSpPr/>
                <p:nvPr/>
              </p:nvSpPr>
              <p:spPr>
                <a:xfrm>
                  <a:off x="2798335" y="1184036"/>
                  <a:ext cx="2115040" cy="1505068"/>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grpSp>
          <p:grpSp>
            <p:nvGrpSpPr>
              <p:cNvPr id="49" name="组合 48"/>
              <p:cNvGrpSpPr/>
              <p:nvPr/>
            </p:nvGrpSpPr>
            <p:grpSpPr>
              <a:xfrm>
                <a:off x="525490" y="4430724"/>
                <a:ext cx="2113574" cy="567340"/>
                <a:chOff x="602202" y="2779364"/>
                <a:chExt cx="1961616" cy="567340"/>
              </a:xfrm>
            </p:grpSpPr>
            <p:pic>
              <p:nvPicPr>
                <p:cNvPr id="33" name="图片 3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2203" y="2783004"/>
                  <a:ext cx="1961615" cy="563700"/>
                </a:xfrm>
                <a:prstGeom prst="rect">
                  <a:avLst/>
                </a:prstGeom>
              </p:spPr>
            </p:pic>
            <p:sp>
              <p:nvSpPr>
                <p:cNvPr id="36" name="矩形 35"/>
                <p:cNvSpPr/>
                <p:nvPr/>
              </p:nvSpPr>
              <p:spPr>
                <a:xfrm>
                  <a:off x="602202" y="2779364"/>
                  <a:ext cx="1961615" cy="56370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grpSp>
          <p:grpSp>
            <p:nvGrpSpPr>
              <p:cNvPr id="50" name="组合 49"/>
              <p:cNvGrpSpPr/>
              <p:nvPr/>
            </p:nvGrpSpPr>
            <p:grpSpPr>
              <a:xfrm>
                <a:off x="689046" y="5155844"/>
                <a:ext cx="1786459" cy="389801"/>
                <a:chOff x="2989624" y="2869844"/>
                <a:chExt cx="1786459" cy="389801"/>
              </a:xfrm>
            </p:grpSpPr>
            <p:pic>
              <p:nvPicPr>
                <p:cNvPr id="34" name="图片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0800000" flipV="1">
                  <a:off x="2989625" y="2870062"/>
                  <a:ext cx="1786458" cy="389582"/>
                </a:xfrm>
                <a:prstGeom prst="rect">
                  <a:avLst/>
                </a:prstGeom>
              </p:spPr>
            </p:pic>
            <p:sp>
              <p:nvSpPr>
                <p:cNvPr id="37" name="矩形 36"/>
                <p:cNvSpPr/>
                <p:nvPr/>
              </p:nvSpPr>
              <p:spPr>
                <a:xfrm>
                  <a:off x="2989624" y="2869844"/>
                  <a:ext cx="1786459" cy="38980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sp>
            <p:nvSpPr>
              <p:cNvPr id="45" name="文本框 44"/>
              <p:cNvSpPr txBox="1"/>
              <p:nvPr/>
            </p:nvSpPr>
            <p:spPr>
              <a:xfrm rot="19395699">
                <a:off x="667738" y="2029367"/>
                <a:ext cx="1968758"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mj-lt"/>
                    <a:ea typeface="华文彩云" panose="02010800040101010101" pitchFamily="2" charset="-122"/>
                  </a:rPr>
                  <a:t>涉密信息，已做去敏处理</a:t>
                </a:r>
              </a:p>
            </p:txBody>
          </p:sp>
          <p:sp>
            <p:nvSpPr>
              <p:cNvPr id="46" name="文本框 45"/>
              <p:cNvSpPr txBox="1"/>
              <p:nvPr/>
            </p:nvSpPr>
            <p:spPr>
              <a:xfrm rot="19395699">
                <a:off x="676250" y="3172334"/>
                <a:ext cx="1968758"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mj-lt"/>
                    <a:ea typeface="华文彩云" panose="02010800040101010101" pitchFamily="2" charset="-122"/>
                  </a:rPr>
                  <a:t>涉密信息，已做去敏处理</a:t>
                </a:r>
              </a:p>
            </p:txBody>
          </p:sp>
        </p:grpSp>
        <p:sp>
          <p:nvSpPr>
            <p:cNvPr id="74" name="矩形 73"/>
            <p:cNvSpPr/>
            <p:nvPr/>
          </p:nvSpPr>
          <p:spPr>
            <a:xfrm>
              <a:off x="396240" y="1109473"/>
              <a:ext cx="2316480" cy="4572000"/>
            </a:xfrm>
            <a:prstGeom prst="rect">
              <a:avLst/>
            </a:prstGeom>
            <a:noFill/>
            <a:ln w="38100">
              <a:solidFill>
                <a:srgbClr val="0070C0"/>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latin typeface="+mj-lt"/>
              </a:endParaRPr>
            </a:p>
          </p:txBody>
        </p:sp>
      </p:grpSp>
      <p:grpSp>
        <p:nvGrpSpPr>
          <p:cNvPr id="75" name="组合 74"/>
          <p:cNvGrpSpPr/>
          <p:nvPr/>
        </p:nvGrpSpPr>
        <p:grpSpPr>
          <a:xfrm>
            <a:off x="7709026" y="4472990"/>
            <a:ext cx="3847689" cy="1234450"/>
            <a:chOff x="9746" y="6198"/>
            <a:chExt cx="8940" cy="4073"/>
          </a:xfrm>
          <a:solidFill>
            <a:srgbClr val="F2F2F2">
              <a:alpha val="40000"/>
            </a:srgbClr>
          </a:solidFill>
        </p:grpSpPr>
        <p:sp>
          <p:nvSpPr>
            <p:cNvPr id="76" name="Rectangle 62"/>
            <p:cNvSpPr/>
            <p:nvPr/>
          </p:nvSpPr>
          <p:spPr bwMode="gray">
            <a:xfrm>
              <a:off x="9746" y="6198"/>
              <a:ext cx="8940" cy="4073"/>
            </a:xfrm>
            <a:prstGeom prst="rect">
              <a:avLst/>
            </a:prstGeom>
            <a:solidFill>
              <a:schemeClr val="accent1">
                <a:lumMod val="20000"/>
                <a:lumOff val="80000"/>
                <a:alpha val="60000"/>
              </a:schemeClr>
            </a:solidFill>
            <a:ln w="6350" algn="ctr">
              <a:solidFill>
                <a:schemeClr val="bg1"/>
              </a:solidFill>
              <a:miter lim="800000"/>
            </a:ln>
          </p:spPr>
          <p:txBody>
            <a:bodyPr lIns="89976" tIns="71981" rIns="89976" bIns="71981" rtlCol="0" anchor="t" anchorCtr="0"/>
            <a:lstStyle/>
            <a:p>
              <a:pPr algn="l" defTabSz="914400" fontAlgn="base">
                <a:spcBef>
                  <a:spcPct val="50000"/>
                </a:spcBef>
                <a:buClr>
                  <a:srgbClr val="F0AB00"/>
                </a:buClr>
                <a:buSzPct val="80000"/>
                <a:buFontTx/>
              </a:pPr>
              <a:endParaRPr lang="zh-CN" altLang="en-US" sz="1100" b="1" kern="0" dirty="0">
                <a:solidFill>
                  <a:schemeClr val="tx1">
                    <a:lumMod val="75000"/>
                    <a:lumOff val="25000"/>
                  </a:schemeClr>
                </a:solidFill>
                <a:latin typeface="+mj-lt"/>
                <a:ea typeface="黑体" panose="02010609060101010101" pitchFamily="49" charset="-122"/>
                <a:cs typeface="Arial Unicode MS" panose="020B0604020202020204" pitchFamily="34" charset="-128"/>
              </a:endParaRPr>
            </a:p>
          </p:txBody>
        </p:sp>
        <p:sp>
          <p:nvSpPr>
            <p:cNvPr id="77" name="TextBox 78"/>
            <p:cNvSpPr txBox="1"/>
            <p:nvPr/>
          </p:nvSpPr>
          <p:spPr>
            <a:xfrm>
              <a:off x="10184" y="6868"/>
              <a:ext cx="8106" cy="2336"/>
            </a:xfrm>
            <a:prstGeom prst="rect">
              <a:avLst/>
            </a:prstGeom>
            <a:noFill/>
          </p:spPr>
          <p:txBody>
            <a:bodyPr wrap="square" lIns="0" tIns="0" rIns="0" bIns="0" rtlCol="0">
              <a:spAutoFit/>
            </a:bodyPr>
            <a:lstStyle/>
            <a:p>
              <a:pPr fontAlgn="base">
                <a:spcBef>
                  <a:spcPts val="600"/>
                </a:spcBef>
                <a:spcAft>
                  <a:spcPct val="0"/>
                </a:spcAft>
                <a:buClr>
                  <a:srgbClr val="F0AB00"/>
                </a:buClr>
                <a:buSzPct val="100000"/>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检出率</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 &gt;= 99.0%  </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误杀率</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 &lt;= 1%</a:t>
              </a:r>
            </a:p>
            <a:p>
              <a:pPr fontAlgn="base">
                <a:spcBef>
                  <a:spcPts val="600"/>
                </a:spcBef>
                <a:spcAft>
                  <a:spcPct val="0"/>
                </a:spcAft>
                <a:buClr>
                  <a:srgbClr val="F0AB00"/>
                </a:buClr>
                <a:buSzPct val="100000"/>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处理速度&lt;=0.5秒/片，每日每产线处理</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3</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5000+</a:t>
              </a:r>
              <a:endParaRPr lang="en-US" altLang="zh-CN" sz="1200" dirty="0">
                <a:solidFill>
                  <a:schemeClr val="tx1">
                    <a:lumMod val="75000"/>
                    <a:lumOff val="25000"/>
                  </a:schemeClr>
                </a:solidFill>
                <a:latin typeface="DengXian" panose="02010600030101010101" pitchFamily="2" charset="-122"/>
                <a:ea typeface="DengXian" panose="02010600030101010101" pitchFamily="2" charset="-122"/>
              </a:endParaRPr>
            </a:p>
            <a:p>
              <a:pPr fontAlgn="base">
                <a:spcBef>
                  <a:spcPts val="600"/>
                </a:spcBef>
                <a:spcAft>
                  <a:spcPct val="0"/>
                </a:spcAft>
                <a:buClr>
                  <a:srgbClr val="F0AB00"/>
                </a:buClr>
                <a:buSzPct val="100000"/>
              </a:pPr>
              <a:r>
                <a:rPr lang="zh-CN" altLang="en-US" sz="1200" b="1" dirty="0">
                  <a:solidFill>
                    <a:srgbClr val="0070C0"/>
                  </a:solidFill>
                  <a:latin typeface="DengXian" panose="02010600030101010101" pitchFamily="2" charset="-122"/>
                  <a:ea typeface="DengXian" panose="02010600030101010101" pitchFamily="2" charset="-122"/>
                </a:rPr>
                <a:t>实现AI全检，人力成本减少95%</a:t>
              </a:r>
            </a:p>
          </p:txBody>
        </p:sp>
      </p:grpSp>
      <p:sp>
        <p:nvSpPr>
          <p:cNvPr id="78" name="AutoShape 44">
            <a:extLst>
              <a:ext uri="{FF2B5EF4-FFF2-40B4-BE49-F238E27FC236}">
                <a16:creationId xmlns:a16="http://schemas.microsoft.com/office/drawing/2014/main" id="{8BBF0102-F624-4A31-BECE-9D5E70C3AE4E}"/>
              </a:ext>
            </a:extLst>
          </p:cNvPr>
          <p:cNvSpPr>
            <a:spLocks noChangeArrowheads="1"/>
          </p:cNvSpPr>
          <p:nvPr/>
        </p:nvSpPr>
        <p:spPr bwMode="auto">
          <a:xfrm>
            <a:off x="7712903" y="4023379"/>
            <a:ext cx="3843811" cy="454822"/>
          </a:xfrm>
          <a:prstGeom prst="round2SameRect">
            <a:avLst>
              <a:gd name="adj1" fmla="val 0"/>
              <a:gd name="adj2" fmla="val 0"/>
            </a:avLst>
          </a:prstGeom>
          <a:solidFill>
            <a:srgbClr val="0070C0">
              <a:alpha val="70000"/>
            </a:srgbClr>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1">
            <a:noAutofit/>
          </a:bodyPr>
          <a:lstStyle/>
          <a:p>
            <a:pPr defTabSz="588010" eaLnBrk="0" hangingPunct="0">
              <a:buSzPct val="60000"/>
            </a:pPr>
            <a:r>
              <a:rPr lang="zh-CN" altLang="en-US" sz="1600" b="1" dirty="0">
                <a:solidFill>
                  <a:prstClr val="white"/>
                </a:solidFill>
                <a:latin typeface="DengXian" panose="02010600030101010101" pitchFamily="2" charset="-122"/>
                <a:ea typeface="DengXian" panose="02010600030101010101" pitchFamily="2" charset="-122"/>
                <a:cs typeface="Arial" panose="020B0604020202020204" pitchFamily="34" charset="0"/>
              </a:rPr>
              <a:t>   客户收益 </a:t>
            </a:r>
          </a:p>
        </p:txBody>
      </p:sp>
      <p:grpSp>
        <p:nvGrpSpPr>
          <p:cNvPr id="79" name="组合 78"/>
          <p:cNvGrpSpPr/>
          <p:nvPr/>
        </p:nvGrpSpPr>
        <p:grpSpPr>
          <a:xfrm>
            <a:off x="3613970" y="4472990"/>
            <a:ext cx="3830903" cy="1242010"/>
            <a:chOff x="513" y="6198"/>
            <a:chExt cx="8940" cy="2520"/>
          </a:xfrm>
          <a:solidFill>
            <a:srgbClr val="F2F2F2">
              <a:alpha val="40000"/>
            </a:srgbClr>
          </a:solidFill>
        </p:grpSpPr>
        <p:sp>
          <p:nvSpPr>
            <p:cNvPr id="80" name="Rectangle 56"/>
            <p:cNvSpPr/>
            <p:nvPr/>
          </p:nvSpPr>
          <p:spPr bwMode="gray">
            <a:xfrm>
              <a:off x="513" y="6198"/>
              <a:ext cx="8940" cy="2520"/>
            </a:xfrm>
            <a:prstGeom prst="rect">
              <a:avLst/>
            </a:prstGeom>
            <a:solidFill>
              <a:schemeClr val="accent1">
                <a:lumMod val="20000"/>
                <a:lumOff val="80000"/>
                <a:alpha val="60000"/>
              </a:schemeClr>
            </a:solidFill>
            <a:ln w="6350" algn="ctr">
              <a:solidFill>
                <a:schemeClr val="bg1"/>
              </a:solidFill>
              <a:miter lim="800000"/>
            </a:ln>
          </p:spPr>
          <p:txBody>
            <a:bodyPr lIns="89976" tIns="71981" rIns="89976" bIns="71981" rtlCol="0" anchor="t" anchorCtr="0"/>
            <a:lstStyle/>
            <a:p>
              <a:pPr algn="l" defTabSz="914400" fontAlgn="base">
                <a:spcBef>
                  <a:spcPct val="50000"/>
                </a:spcBef>
                <a:buClr>
                  <a:srgbClr val="F0AB00"/>
                </a:buClr>
                <a:buSzPct val="80000"/>
                <a:buFontTx/>
              </a:pPr>
              <a:endParaRPr lang="zh-CN" altLang="en-US" kern="0" dirty="0">
                <a:solidFill>
                  <a:schemeClr val="tx1">
                    <a:lumMod val="75000"/>
                    <a:lumOff val="25000"/>
                  </a:schemeClr>
                </a:solidFill>
                <a:latin typeface="+mj-lt"/>
                <a:ea typeface="黑体" panose="02010609060101010101" pitchFamily="49" charset="-122"/>
                <a:cs typeface="Arial Unicode MS" panose="020B0604020202020204" pitchFamily="34" charset="-128"/>
              </a:endParaRPr>
            </a:p>
          </p:txBody>
        </p:sp>
        <p:sp>
          <p:nvSpPr>
            <p:cNvPr id="81" name="TextBox 76"/>
            <p:cNvSpPr txBox="1"/>
            <p:nvPr/>
          </p:nvSpPr>
          <p:spPr>
            <a:xfrm>
              <a:off x="837" y="6479"/>
              <a:ext cx="8291" cy="1629"/>
            </a:xfrm>
            <a:prstGeom prst="rect">
              <a:avLst/>
            </a:prstGeom>
            <a:noFill/>
          </p:spPr>
          <p:txBody>
            <a:bodyPr wrap="square" lIns="0" tIns="0" rIns="0" bIns="0" rtlCol="0">
              <a:spAutoFit/>
            </a:bodyPr>
            <a:lstStyle/>
            <a:p>
              <a:pPr algn="just" fontAlgn="base">
                <a:lnSpc>
                  <a:spcPct val="150000"/>
                </a:lnSpc>
                <a:spcBef>
                  <a:spcPts val="600"/>
                </a:spcBef>
                <a:spcAft>
                  <a:spcPct val="0"/>
                </a:spcAft>
                <a:buClr>
                  <a:srgbClr val="F0AB00"/>
                </a:buClr>
                <a:buSzPct val="100000"/>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先将缺陷按照检测区域，划分</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5</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个工位，利用</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ViMo</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的</a:t>
              </a:r>
              <a:r>
                <a:rPr 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分类</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和分割等模块构建多个模型，并利用速度调优，达到产线检测速度要求。</a:t>
              </a:r>
              <a:endParaRPr lang="en-US" sz="1200" dirty="0">
                <a:solidFill>
                  <a:schemeClr val="tx1">
                    <a:lumMod val="75000"/>
                    <a:lumOff val="25000"/>
                  </a:schemeClr>
                </a:solidFill>
                <a:latin typeface="DengXian" panose="02010600030101010101" pitchFamily="2" charset="-122"/>
                <a:ea typeface="DengXian" panose="02010600030101010101" pitchFamily="2" charset="-122"/>
              </a:endParaRPr>
            </a:p>
          </p:txBody>
        </p:sp>
      </p:grpSp>
      <p:sp>
        <p:nvSpPr>
          <p:cNvPr id="82" name="AutoShape 44">
            <a:extLst>
              <a:ext uri="{FF2B5EF4-FFF2-40B4-BE49-F238E27FC236}">
                <a16:creationId xmlns:a16="http://schemas.microsoft.com/office/drawing/2014/main" id="{BFD2EEE2-6BE8-42CD-A720-48E3BD01C675}"/>
              </a:ext>
            </a:extLst>
          </p:cNvPr>
          <p:cNvSpPr>
            <a:spLocks noChangeArrowheads="1"/>
          </p:cNvSpPr>
          <p:nvPr/>
        </p:nvSpPr>
        <p:spPr bwMode="auto">
          <a:xfrm>
            <a:off x="3618171" y="4023379"/>
            <a:ext cx="3826702" cy="454822"/>
          </a:xfrm>
          <a:prstGeom prst="round2SameRect">
            <a:avLst>
              <a:gd name="adj1" fmla="val 0"/>
              <a:gd name="adj2" fmla="val 0"/>
            </a:avLst>
          </a:prstGeom>
          <a:solidFill>
            <a:srgbClr val="0070C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1">
            <a:noAutofit/>
          </a:bodyPr>
          <a:lstStyle/>
          <a:p>
            <a:pPr defTabSz="588010" eaLnBrk="0" hangingPunct="0">
              <a:buSzPct val="60000"/>
            </a:pPr>
            <a:r>
              <a:rPr lang="zh-CN" altLang="en-US" sz="1600" b="1" dirty="0">
                <a:solidFill>
                  <a:prstClr val="white"/>
                </a:solidFill>
                <a:latin typeface="DengXian" panose="02010600030101010101" pitchFamily="2" charset="-122"/>
                <a:ea typeface="DengXian" panose="02010600030101010101" pitchFamily="2" charset="-122"/>
                <a:cs typeface="Arial" panose="020B0604020202020204" pitchFamily="34" charset="0"/>
              </a:rPr>
              <a:t>     解决方案</a:t>
            </a:r>
          </a:p>
        </p:txBody>
      </p:sp>
      <p:pic>
        <p:nvPicPr>
          <p:cNvPr id="98" name="Picture 2" descr="https://timgsa.baidu.com/timg?image&amp;quality=80&amp;size=b9999_10000&amp;sec=1605448643939&amp;di=e0e0be6dbc1da19e0e47f450fde7bb45&amp;imgtype=0&amp;src=http%3A%2F%2Fradars.ie.ac.cn%2FfileLDXB%2Fjournal%2Farticle%2Fldxb%2F2019%2F4%2FPIC%2FR19039-1.jpg"/>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890085" y="1848259"/>
            <a:ext cx="2126570" cy="1466213"/>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a:extLst>
              <a:ext uri="{FF2B5EF4-FFF2-40B4-BE49-F238E27FC236}">
                <a16:creationId xmlns:a16="http://schemas.microsoft.com/office/drawing/2014/main" id="{32BD10C6-FB98-40A6-B526-0B616430F4E4}"/>
              </a:ext>
            </a:extLst>
          </p:cNvPr>
          <p:cNvSpPr txBox="1"/>
          <p:nvPr/>
        </p:nvSpPr>
        <p:spPr>
          <a:xfrm rot="19395699">
            <a:off x="782266" y="4158102"/>
            <a:ext cx="1968758"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mj-lt"/>
                <a:ea typeface="华文彩云" panose="02010800040101010101" pitchFamily="2" charset="-122"/>
              </a:rPr>
              <a:t>涉密信息，已做去敏处理</a:t>
            </a:r>
          </a:p>
        </p:txBody>
      </p:sp>
      <p:pic>
        <p:nvPicPr>
          <p:cNvPr id="5" name="图片 4">
            <a:extLst>
              <a:ext uri="{FF2B5EF4-FFF2-40B4-BE49-F238E27FC236}">
                <a16:creationId xmlns:a16="http://schemas.microsoft.com/office/drawing/2014/main" id="{FD9B3AC8-6C81-0D41-A5AB-98A815DCD1E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14151" y="4130812"/>
            <a:ext cx="283413" cy="239811"/>
          </a:xfrm>
          <a:prstGeom prst="rect">
            <a:avLst/>
          </a:prstGeom>
        </p:spPr>
      </p:pic>
      <p:pic>
        <p:nvPicPr>
          <p:cNvPr id="6" name="图片 5">
            <a:extLst>
              <a:ext uri="{FF2B5EF4-FFF2-40B4-BE49-F238E27FC236}">
                <a16:creationId xmlns:a16="http://schemas.microsoft.com/office/drawing/2014/main" id="{F93C6B6F-D9E6-E441-815A-5A6AE8BCD91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837787" y="4050749"/>
            <a:ext cx="304800" cy="355600"/>
          </a:xfrm>
          <a:prstGeom prst="rect">
            <a:avLst/>
          </a:prstGeom>
        </p:spPr>
      </p:pic>
    </p:spTree>
    <p:extLst>
      <p:ext uri="{BB962C8B-B14F-4D97-AF65-F5344CB8AC3E}">
        <p14:creationId xmlns:p14="http://schemas.microsoft.com/office/powerpoint/2010/main" val="51659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案例四</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无线充电线圈外观瑕疵检测</a:t>
            </a:r>
          </a:p>
        </p:txBody>
      </p:sp>
      <p:pic>
        <p:nvPicPr>
          <p:cNvPr id="19" name="图片 18"/>
          <p:cNvPicPr>
            <a:picLocks noChangeAspect="1"/>
          </p:cNvPicPr>
          <p:nvPr/>
        </p:nvPicPr>
        <p:blipFill rotWithShape="1">
          <a:blip r:embed="rId2" cstate="email">
            <a:extLst>
              <a:ext uri="{28A0092B-C50C-407E-A947-70E740481C1C}">
                <a14:useLocalDpi xmlns:a14="http://schemas.microsoft.com/office/drawing/2010/main"/>
              </a:ext>
            </a:extLst>
          </a:blip>
          <a:srcRect r="3484"/>
          <a:stretch/>
        </p:blipFill>
        <p:spPr>
          <a:xfrm>
            <a:off x="1" y="899999"/>
            <a:ext cx="8913182" cy="5258171"/>
          </a:xfrm>
          <a:prstGeom prst="rect">
            <a:avLst/>
          </a:prstGeom>
          <a:noFill/>
          <a:effectLst/>
        </p:spPr>
      </p:pic>
      <p:sp>
        <p:nvSpPr>
          <p:cNvPr id="4" name="上箭头 3"/>
          <p:cNvSpPr/>
          <p:nvPr/>
        </p:nvSpPr>
        <p:spPr>
          <a:xfrm>
            <a:off x="2830195" y="4288359"/>
            <a:ext cx="247650" cy="105727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sp>
        <p:nvSpPr>
          <p:cNvPr id="38" name="矩形 37">
            <a:extLst>
              <a:ext uri="{FF2B5EF4-FFF2-40B4-BE49-F238E27FC236}">
                <a16:creationId xmlns:a16="http://schemas.microsoft.com/office/drawing/2014/main" id="{D7DEA4CF-32F6-CA4D-BC5A-7147671793F3}"/>
              </a:ext>
            </a:extLst>
          </p:cNvPr>
          <p:cNvSpPr/>
          <p:nvPr/>
        </p:nvSpPr>
        <p:spPr>
          <a:xfrm>
            <a:off x="0" y="899999"/>
            <a:ext cx="8913180" cy="5258171"/>
          </a:xfrm>
          <a:prstGeom prst="rect">
            <a:avLst/>
          </a:prstGeom>
          <a:gradFill>
            <a:gsLst>
              <a:gs pos="40000">
                <a:srgbClr val="0070C0">
                  <a:alpha val="80000"/>
                </a:srgbClr>
              </a:gs>
              <a:gs pos="0">
                <a:schemeClr val="accent1">
                  <a:lumMod val="75000"/>
                </a:schemeClr>
              </a:gs>
              <a:gs pos="100000">
                <a:srgbClr val="0070C0">
                  <a:alpha val="1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a:extLst>
              <a:ext uri="{FF2B5EF4-FFF2-40B4-BE49-F238E27FC236}">
                <a16:creationId xmlns:a16="http://schemas.microsoft.com/office/drawing/2014/main" id="{A9270A17-4AE7-0346-ADEE-22FE6CE9358B}"/>
              </a:ext>
            </a:extLst>
          </p:cNvPr>
          <p:cNvSpPr/>
          <p:nvPr/>
        </p:nvSpPr>
        <p:spPr>
          <a:xfrm>
            <a:off x="8913182" y="900000"/>
            <a:ext cx="3278818" cy="5258172"/>
          </a:xfrm>
          <a:prstGeom prst="rect">
            <a:avLst/>
          </a:prstGeom>
          <a:solidFill>
            <a:srgbClr val="1C6E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64B6FB53-1F3A-704B-A87E-BC7E2C5CB4D6}"/>
              </a:ext>
            </a:extLst>
          </p:cNvPr>
          <p:cNvSpPr txBox="1"/>
          <p:nvPr/>
        </p:nvSpPr>
        <p:spPr>
          <a:xfrm>
            <a:off x="470627" y="1932430"/>
            <a:ext cx="3744381" cy="1169038"/>
          </a:xfrm>
          <a:prstGeom prst="rect">
            <a:avLst/>
          </a:prstGeom>
          <a:noFill/>
        </p:spPr>
        <p:txBody>
          <a:bodyPr wrap="square" rtlCol="0">
            <a:spAutoFit/>
          </a:bodyPr>
          <a:lstStyle/>
          <a:p>
            <a:pPr algn="just"/>
            <a:r>
              <a:rPr lang="zh-CN" altLang="en-US" sz="3000" b="1" dirty="0">
                <a:solidFill>
                  <a:srgbClr val="FFC000"/>
                </a:solidFill>
                <a:latin typeface="DengXian" panose="02010600030101010101" pitchFamily="2" charset="-122"/>
                <a:ea typeface="DengXian" panose="02010600030101010101" pitchFamily="2" charset="-122"/>
              </a:rPr>
              <a:t>首个</a:t>
            </a:r>
            <a:endParaRPr lang="en-US" altLang="zh-CN" sz="3000" dirty="0">
              <a:solidFill>
                <a:schemeClr val="bg1"/>
              </a:solidFill>
              <a:latin typeface="DengXian" panose="02010600030101010101" pitchFamily="2" charset="-122"/>
              <a:ea typeface="DengXian" panose="02010600030101010101" pitchFamily="2" charset="-122"/>
            </a:endParaRPr>
          </a:p>
          <a:p>
            <a:pPr algn="just">
              <a:lnSpc>
                <a:spcPct val="130000"/>
              </a:lnSpc>
              <a:spcBef>
                <a:spcPts val="600"/>
              </a:spcBef>
            </a:pPr>
            <a:r>
              <a:rPr lang="zh-C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信维首次在新一代iPhone产品生产上采用AI检测技术</a:t>
            </a:r>
          </a:p>
        </p:txBody>
      </p:sp>
      <p:sp>
        <p:nvSpPr>
          <p:cNvPr id="26" name="文本框 25">
            <a:extLst>
              <a:ext uri="{FF2B5EF4-FFF2-40B4-BE49-F238E27FC236}">
                <a16:creationId xmlns:a16="http://schemas.microsoft.com/office/drawing/2014/main" id="{A0031DFA-93C5-7A4A-9B6F-A7D58CF5654C}"/>
              </a:ext>
            </a:extLst>
          </p:cNvPr>
          <p:cNvSpPr txBox="1"/>
          <p:nvPr/>
        </p:nvSpPr>
        <p:spPr>
          <a:xfrm>
            <a:off x="470627" y="3703839"/>
            <a:ext cx="3744381" cy="1169038"/>
          </a:xfrm>
          <a:prstGeom prst="rect">
            <a:avLst/>
          </a:prstGeom>
          <a:noFill/>
        </p:spPr>
        <p:txBody>
          <a:bodyPr wrap="square" rtlCol="0">
            <a:spAutoFit/>
          </a:bodyPr>
          <a:lstStyle/>
          <a:p>
            <a:pPr algn="just"/>
            <a:r>
              <a:rPr lang="en-US" altLang="zh-CN" sz="3000" b="1" dirty="0">
                <a:solidFill>
                  <a:srgbClr val="FFC000"/>
                </a:solidFill>
                <a:latin typeface="DengXian" panose="02010600030101010101" pitchFamily="2" charset="-122"/>
                <a:ea typeface="DengXian" panose="02010600030101010101" pitchFamily="2" charset="-122"/>
              </a:rPr>
              <a:t>25</a:t>
            </a:r>
            <a:r>
              <a:rPr lang="zh-CN" altLang="en-US" sz="3000" b="1" dirty="0">
                <a:solidFill>
                  <a:srgbClr val="FFC000"/>
                </a:solidFill>
                <a:latin typeface="DengXian" panose="02010600030101010101" pitchFamily="2" charset="-122"/>
                <a:ea typeface="DengXian" panose="02010600030101010101" pitchFamily="2" charset="-122"/>
              </a:rPr>
              <a:t>种缺陷</a:t>
            </a:r>
            <a:endParaRPr lang="en-US" altLang="zh-CN" sz="3000" dirty="0">
              <a:solidFill>
                <a:schemeClr val="bg1"/>
              </a:solidFill>
              <a:latin typeface="DengXian" panose="02010600030101010101" pitchFamily="2" charset="-122"/>
              <a:ea typeface="DengXian" panose="02010600030101010101" pitchFamily="2" charset="-122"/>
            </a:endParaRPr>
          </a:p>
          <a:p>
            <a:pPr algn="just">
              <a:lnSpc>
                <a:spcPct val="130000"/>
              </a:lnSpc>
              <a:spcBef>
                <a:spcPts val="600"/>
              </a:spcBef>
            </a:pPr>
            <a:r>
              <a:rPr lang="zh-C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设计了全套的视觉方案，涵盖整个产品的</a:t>
            </a:r>
            <a:r>
              <a:rPr lang="en-US"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25</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种缺陷</a:t>
            </a:r>
          </a:p>
        </p:txBody>
      </p:sp>
      <p:sp>
        <p:nvSpPr>
          <p:cNvPr id="27" name="矩形 26">
            <a:extLst>
              <a:ext uri="{FF2B5EF4-FFF2-40B4-BE49-F238E27FC236}">
                <a16:creationId xmlns:a16="http://schemas.microsoft.com/office/drawing/2014/main" id="{0FE8B572-3A8B-6D4D-B26E-6DD3EFA173B8}"/>
              </a:ext>
            </a:extLst>
          </p:cNvPr>
          <p:cNvSpPr/>
          <p:nvPr/>
        </p:nvSpPr>
        <p:spPr>
          <a:xfrm>
            <a:off x="9086521" y="1423355"/>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115DD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a:t>
            </a:r>
            <a:r>
              <a:rPr lang="en"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1300 Uph</a:t>
            </a: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与整条产线无缝对接，完全承载产线的产能</a:t>
            </a:r>
          </a:p>
        </p:txBody>
      </p:sp>
      <p:sp>
        <p:nvSpPr>
          <p:cNvPr id="28" name="矩形 27">
            <a:extLst>
              <a:ext uri="{FF2B5EF4-FFF2-40B4-BE49-F238E27FC236}">
                <a16:creationId xmlns:a16="http://schemas.microsoft.com/office/drawing/2014/main" id="{7376D59A-78BF-F245-8068-4F1F9955E72D}"/>
              </a:ext>
            </a:extLst>
          </p:cNvPr>
          <p:cNvSpPr/>
          <p:nvPr/>
        </p:nvSpPr>
        <p:spPr>
          <a:xfrm>
            <a:off x="9086521" y="2852578"/>
            <a:ext cx="2880000" cy="1163971"/>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115DD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a:t>
            </a: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取代人力</a:t>
            </a: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更稳定的检测，取代</a:t>
            </a:r>
            <a:r>
              <a:rPr lang="en-US" altLang="zh-CN" sz="1200" dirty="0">
                <a:solidFill>
                  <a:schemeClr val="tx1">
                    <a:lumMod val="85000"/>
                    <a:lumOff val="15000"/>
                  </a:schemeClr>
                </a:solidFill>
                <a:latin typeface="DengXian" panose="02010600030101010101" pitchFamily="2" charset="-122"/>
                <a:ea typeface="DengXian" panose="02010600030101010101" pitchFamily="2" charset="-122"/>
              </a:rPr>
              <a:t>30</a:t>
            </a: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个目检员工</a:t>
            </a:r>
          </a:p>
        </p:txBody>
      </p:sp>
      <p:sp>
        <p:nvSpPr>
          <p:cNvPr id="29" name="矩形 28">
            <a:extLst>
              <a:ext uri="{FF2B5EF4-FFF2-40B4-BE49-F238E27FC236}">
                <a16:creationId xmlns:a16="http://schemas.microsoft.com/office/drawing/2014/main" id="{228B251B-9CE1-204F-93DD-F40508E5E594}"/>
              </a:ext>
            </a:extLst>
          </p:cNvPr>
          <p:cNvSpPr/>
          <p:nvPr/>
        </p:nvSpPr>
        <p:spPr>
          <a:xfrm>
            <a:off x="9086521" y="4278668"/>
            <a:ext cx="2880000" cy="1163971"/>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115DD0"/>
                </a:solidFill>
                <a:latin typeface="DengXian" panose="02010600030101010101" pitchFamily="2" charset="-122"/>
                <a:ea typeface="DengXian" panose="02010600030101010101" pitchFamily="2" charset="-122"/>
              </a:rPr>
              <a:t>      </a:t>
            </a:r>
            <a:r>
              <a:rPr lang="en-US" altLang="zh-CN" sz="2400" b="1" dirty="0">
                <a:solidFill>
                  <a:srgbClr val="0070C0"/>
                </a:solidFill>
                <a:latin typeface="DengXian" panose="02010600030101010101" pitchFamily="2" charset="-122"/>
                <a:ea typeface="DengXian" panose="02010600030101010101" pitchFamily="2" charset="-122"/>
              </a:rPr>
              <a:t>99.5% </a:t>
            </a:r>
            <a:r>
              <a:rPr lang="zh-CN" altLang="en-US" sz="2400" b="1" dirty="0">
                <a:solidFill>
                  <a:srgbClr val="0070C0"/>
                </a:solidFill>
                <a:latin typeface="DengXian" panose="02010600030101010101" pitchFamily="2" charset="-122"/>
                <a:ea typeface="DengXian" panose="02010600030101010101" pitchFamily="2" charset="-122"/>
              </a:rPr>
              <a:t>准确率</a:t>
            </a: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在</a:t>
            </a:r>
            <a:r>
              <a:rPr lang="en-US" altLang="zh-CN" sz="1200" dirty="0">
                <a:solidFill>
                  <a:schemeClr val="tx1">
                    <a:lumMod val="85000"/>
                    <a:lumOff val="15000"/>
                  </a:schemeClr>
                </a:solidFill>
                <a:latin typeface="DengXian" panose="02010600030101010101" pitchFamily="2" charset="-122"/>
                <a:ea typeface="DengXian" panose="02010600030101010101" pitchFamily="2" charset="-122"/>
              </a:rPr>
              <a:t>25</a:t>
            </a: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种缺陷检测的情况下，实现</a:t>
            </a:r>
            <a:r>
              <a:rPr lang="en-US" altLang="zh-CN" sz="1200" dirty="0">
                <a:solidFill>
                  <a:schemeClr val="tx1">
                    <a:lumMod val="85000"/>
                    <a:lumOff val="15000"/>
                  </a:schemeClr>
                </a:solidFill>
                <a:latin typeface="DengXian" panose="02010600030101010101" pitchFamily="2" charset="-122"/>
                <a:ea typeface="DengXian" panose="02010600030101010101" pitchFamily="2" charset="-122"/>
              </a:rPr>
              <a:t>99.5%</a:t>
            </a: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的准确率，重大缺陷漏检率为</a:t>
            </a:r>
            <a:r>
              <a:rPr lang="en-US" altLang="zh-CN" sz="1200" dirty="0">
                <a:solidFill>
                  <a:schemeClr val="tx1">
                    <a:lumMod val="85000"/>
                    <a:lumOff val="15000"/>
                  </a:schemeClr>
                </a:solidFill>
                <a:latin typeface="DengXian" panose="02010600030101010101" pitchFamily="2" charset="-122"/>
                <a:ea typeface="DengXian" panose="02010600030101010101" pitchFamily="2" charset="-122"/>
              </a:rPr>
              <a:t>0</a:t>
            </a:r>
          </a:p>
        </p:txBody>
      </p:sp>
      <p:pic>
        <p:nvPicPr>
          <p:cNvPr id="39" name="图片 38">
            <a:extLst>
              <a:ext uri="{FF2B5EF4-FFF2-40B4-BE49-F238E27FC236}">
                <a16:creationId xmlns:a16="http://schemas.microsoft.com/office/drawing/2014/main" id="{98E94B4F-5339-B645-BF42-B906A589CE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95548" y="1667156"/>
            <a:ext cx="342900" cy="292100"/>
          </a:xfrm>
          <a:prstGeom prst="rect">
            <a:avLst/>
          </a:prstGeom>
        </p:spPr>
      </p:pic>
      <p:pic>
        <p:nvPicPr>
          <p:cNvPr id="41" name="图片 40">
            <a:extLst>
              <a:ext uri="{FF2B5EF4-FFF2-40B4-BE49-F238E27FC236}">
                <a16:creationId xmlns:a16="http://schemas.microsoft.com/office/drawing/2014/main" id="{2CE3597C-7D1B-1748-93B9-6B7106B82E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87043" y="3114697"/>
            <a:ext cx="381000" cy="355600"/>
          </a:xfrm>
          <a:prstGeom prst="rect">
            <a:avLst/>
          </a:prstGeom>
        </p:spPr>
      </p:pic>
      <p:pic>
        <p:nvPicPr>
          <p:cNvPr id="8" name="图片 7">
            <a:extLst>
              <a:ext uri="{FF2B5EF4-FFF2-40B4-BE49-F238E27FC236}">
                <a16:creationId xmlns:a16="http://schemas.microsoft.com/office/drawing/2014/main" id="{20B28382-75D5-3148-9D04-05D0B501453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9198" y="4441286"/>
            <a:ext cx="355600" cy="355600"/>
          </a:xfrm>
          <a:prstGeom prst="rect">
            <a:avLst/>
          </a:prstGeom>
        </p:spPr>
      </p:pic>
    </p:spTree>
    <p:extLst>
      <p:ext uri="{BB962C8B-B14F-4D97-AF65-F5344CB8AC3E}">
        <p14:creationId xmlns:p14="http://schemas.microsoft.com/office/powerpoint/2010/main" val="102624705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899122"/>
            <a:ext cx="8800158" cy="5257254"/>
            <a:chOff x="0" y="1487"/>
            <a:chExt cx="14101" cy="8424"/>
          </a:xfrm>
        </p:grpSpPr>
        <p:grpSp>
          <p:nvGrpSpPr>
            <p:cNvPr id="10" name="组合 9"/>
            <p:cNvGrpSpPr/>
            <p:nvPr/>
          </p:nvGrpSpPr>
          <p:grpSpPr>
            <a:xfrm>
              <a:off x="0" y="1487"/>
              <a:ext cx="14101" cy="8424"/>
              <a:chOff x="0" y="1487"/>
              <a:chExt cx="14101" cy="8424"/>
            </a:xfrm>
          </p:grpSpPr>
          <p:pic>
            <p:nvPicPr>
              <p:cNvPr id="11" name="图片 10" descr="FixtureBlue1-36_L1"/>
              <p:cNvPicPr>
                <a:picLocks noChangeAspect="1"/>
              </p:cNvPicPr>
              <p:nvPr>
                <p:custDataLst>
                  <p:tags r:id="rId1"/>
                </p:custDataLst>
              </p:nvPr>
            </p:nvPicPr>
            <p:blipFill>
              <a:blip r:embed="rId3" cstate="email">
                <a:extLst>
                  <a:ext uri="{28A0092B-C50C-407E-A947-70E740481C1C}">
                    <a14:useLocalDpi xmlns:a14="http://schemas.microsoft.com/office/drawing/2010/main"/>
                  </a:ext>
                </a:extLst>
              </a:blip>
              <a:stretch>
                <a:fillRect/>
              </a:stretch>
            </p:blipFill>
            <p:spPr>
              <a:xfrm>
                <a:off x="8535" y="3783"/>
                <a:ext cx="5566" cy="6128"/>
              </a:xfrm>
              <a:prstGeom prst="rect">
                <a:avLst/>
              </a:prstGeom>
            </p:spPr>
          </p:pic>
          <p:pic>
            <p:nvPicPr>
              <p:cNvPr id="9" name="图片 1"/>
              <p:cNvPicPr>
                <a:picLocks noChangeAspect="1" noChangeArrowheads="1"/>
              </p:cNvPicPr>
              <p:nvPr/>
            </p:nvPicPr>
            <p:blipFill>
              <a:blip r:embed="rId4" cstate="email">
                <a:alphaModFix/>
                <a:extLst>
                  <a:ext uri="{BEBA8EAE-BF5A-486C-A8C5-ECC9F3942E4B}">
                    <a14:imgProps xmlns:a14="http://schemas.microsoft.com/office/drawing/2010/main">
                      <a14:imgLayer r:embed="rId5">
                        <a14:imgEffect>
                          <a14:brightnessContrast contrast="54000"/>
                        </a14:imgEffect>
                      </a14:imgLayer>
                    </a14:imgProps>
                  </a:ext>
                  <a:ext uri="{28A0092B-C50C-407E-A947-70E740481C1C}">
                    <a14:useLocalDpi xmlns:a14="http://schemas.microsoft.com/office/drawing/2010/main"/>
                  </a:ext>
                </a:extLst>
              </a:blip>
              <a:srcRect/>
              <a:stretch>
                <a:fillRect/>
              </a:stretch>
            </p:blipFill>
            <p:spPr>
              <a:xfrm>
                <a:off x="8116" y="1487"/>
                <a:ext cx="5985" cy="2296"/>
              </a:xfrm>
              <a:prstGeom prst="rect">
                <a:avLst/>
              </a:prstGeom>
              <a:noFill/>
              <a:ln>
                <a:noFill/>
              </a:ln>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1487"/>
                <a:ext cx="8701" cy="8423"/>
              </a:xfrm>
              <a:prstGeom prst="rect">
                <a:avLst/>
              </a:prstGeom>
            </p:spPr>
          </p:pic>
        </p:grpSp>
        <p:sp>
          <p:nvSpPr>
            <p:cNvPr id="12" name="圆角矩形 11"/>
            <p:cNvSpPr/>
            <p:nvPr/>
          </p:nvSpPr>
          <p:spPr>
            <a:xfrm>
              <a:off x="11063" y="6562"/>
              <a:ext cx="510" cy="570"/>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sp>
          <p:nvSpPr>
            <p:cNvPr id="19" name="圆角矩形 18"/>
            <p:cNvSpPr/>
            <p:nvPr/>
          </p:nvSpPr>
          <p:spPr>
            <a:xfrm>
              <a:off x="11069" y="8691"/>
              <a:ext cx="510" cy="570"/>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sp>
          <p:nvSpPr>
            <p:cNvPr id="20" name="圆角矩形 19"/>
            <p:cNvSpPr/>
            <p:nvPr/>
          </p:nvSpPr>
          <p:spPr>
            <a:xfrm>
              <a:off x="11069" y="4681"/>
              <a:ext cx="510" cy="570"/>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grpSp>
      <p:sp>
        <p:nvSpPr>
          <p:cNvPr id="42" name="矩形 41">
            <a:extLst>
              <a:ext uri="{FF2B5EF4-FFF2-40B4-BE49-F238E27FC236}">
                <a16:creationId xmlns:a16="http://schemas.microsoft.com/office/drawing/2014/main" id="{D9EED863-F5B1-4048-8983-794DA16B9BAF}"/>
              </a:ext>
            </a:extLst>
          </p:cNvPr>
          <p:cNvSpPr/>
          <p:nvPr/>
        </p:nvSpPr>
        <p:spPr>
          <a:xfrm>
            <a:off x="8800158" y="900000"/>
            <a:ext cx="3391842" cy="5258172"/>
          </a:xfrm>
          <a:prstGeom prst="rect">
            <a:avLst/>
          </a:prstGeom>
          <a:solidFill>
            <a:srgbClr val="1C6E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2"/>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案例五</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边框外观缺陷检测</a:t>
            </a:r>
          </a:p>
        </p:txBody>
      </p:sp>
      <p:sp>
        <p:nvSpPr>
          <p:cNvPr id="24" name="矩形 23">
            <a:extLst>
              <a:ext uri="{FF2B5EF4-FFF2-40B4-BE49-F238E27FC236}">
                <a16:creationId xmlns:a16="http://schemas.microsoft.com/office/drawing/2014/main" id="{41732655-D4E5-6846-AF7A-1604D30909E1}"/>
              </a:ext>
            </a:extLst>
          </p:cNvPr>
          <p:cNvSpPr/>
          <p:nvPr/>
        </p:nvSpPr>
        <p:spPr>
          <a:xfrm>
            <a:off x="0" y="899999"/>
            <a:ext cx="8800158" cy="5258171"/>
          </a:xfrm>
          <a:prstGeom prst="rect">
            <a:avLst/>
          </a:prstGeom>
          <a:gradFill>
            <a:gsLst>
              <a:gs pos="40000">
                <a:schemeClr val="tx1">
                  <a:lumMod val="95000"/>
                  <a:lumOff val="5000"/>
                  <a:alpha val="60000"/>
                </a:schemeClr>
              </a:gs>
              <a:gs pos="0">
                <a:schemeClr val="tx1">
                  <a:lumMod val="95000"/>
                  <a:lumOff val="5000"/>
                </a:schemeClr>
              </a:gs>
              <a:gs pos="100000">
                <a:schemeClr val="tx1">
                  <a:lumMod val="95000"/>
                  <a:lumOff val="5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BCBEE403-DCC5-E845-BB28-E3D5D8F1EEFF}"/>
              </a:ext>
            </a:extLst>
          </p:cNvPr>
          <p:cNvSpPr txBox="1"/>
          <p:nvPr/>
        </p:nvSpPr>
        <p:spPr>
          <a:xfrm>
            <a:off x="470627" y="1932430"/>
            <a:ext cx="3744381" cy="888961"/>
          </a:xfrm>
          <a:prstGeom prst="rect">
            <a:avLst/>
          </a:prstGeom>
          <a:noFill/>
        </p:spPr>
        <p:txBody>
          <a:bodyPr wrap="square" rtlCol="0">
            <a:spAutoFit/>
          </a:bodyPr>
          <a:lstStyle/>
          <a:p>
            <a:pPr algn="just"/>
            <a:r>
              <a:rPr lang="zh-CN" altLang="en-US" sz="3000" b="1" dirty="0">
                <a:solidFill>
                  <a:srgbClr val="FFC000"/>
                </a:solidFill>
                <a:latin typeface="DengXian" panose="02010600030101010101" pitchFamily="2" charset="-122"/>
                <a:ea typeface="DengXian" panose="02010600030101010101" pitchFamily="2" charset="-122"/>
              </a:rPr>
              <a:t>首个</a:t>
            </a:r>
            <a:endParaRPr lang="en-US" altLang="zh-CN" sz="3000" dirty="0">
              <a:solidFill>
                <a:schemeClr val="bg1"/>
              </a:solidFill>
              <a:latin typeface="DengXian" panose="02010600030101010101" pitchFamily="2" charset="-122"/>
              <a:ea typeface="DengXian" panose="02010600030101010101" pitchFamily="2" charset="-122"/>
            </a:endParaRPr>
          </a:p>
          <a:p>
            <a:pPr algn="just">
              <a:lnSpc>
                <a:spcPct val="130000"/>
              </a:lnSpc>
              <a:spcBef>
                <a:spcPts val="600"/>
              </a:spcBef>
            </a:pPr>
            <a:r>
              <a:rPr lang="e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Apple</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首个利用</a:t>
            </a:r>
            <a:r>
              <a:rPr lang="en-US"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3</a:t>
            </a:r>
            <a:r>
              <a:rPr lang="e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D</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技术判断外观缺陷的项目</a:t>
            </a:r>
          </a:p>
        </p:txBody>
      </p:sp>
      <p:sp>
        <p:nvSpPr>
          <p:cNvPr id="26" name="文本框 25">
            <a:extLst>
              <a:ext uri="{FF2B5EF4-FFF2-40B4-BE49-F238E27FC236}">
                <a16:creationId xmlns:a16="http://schemas.microsoft.com/office/drawing/2014/main" id="{5CF15163-8542-4540-BDC9-F13298B72969}"/>
              </a:ext>
            </a:extLst>
          </p:cNvPr>
          <p:cNvSpPr txBox="1"/>
          <p:nvPr/>
        </p:nvSpPr>
        <p:spPr>
          <a:xfrm>
            <a:off x="470627" y="3474712"/>
            <a:ext cx="3744381" cy="1169038"/>
          </a:xfrm>
          <a:prstGeom prst="rect">
            <a:avLst/>
          </a:prstGeom>
          <a:noFill/>
        </p:spPr>
        <p:txBody>
          <a:bodyPr wrap="square" rtlCol="0">
            <a:spAutoFit/>
          </a:bodyPr>
          <a:lstStyle/>
          <a:p>
            <a:pPr algn="just"/>
            <a:r>
              <a:rPr lang="zh-CN" altLang="en-US" sz="3000" b="1" dirty="0">
                <a:solidFill>
                  <a:srgbClr val="FFC000"/>
                </a:solidFill>
                <a:latin typeface="DengXian" panose="02010600030101010101" pitchFamily="2" charset="-122"/>
                <a:ea typeface="DengXian" panose="02010600030101010101" pitchFamily="2" charset="-122"/>
              </a:rPr>
              <a:t>整体方案</a:t>
            </a:r>
          </a:p>
          <a:p>
            <a:pPr algn="just">
              <a:lnSpc>
                <a:spcPct val="130000"/>
              </a:lnSpc>
              <a:spcBef>
                <a:spcPts val="600"/>
              </a:spcBef>
            </a:pP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使用特殊的</a:t>
            </a:r>
            <a:r>
              <a:rPr lang="en-US"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3</a:t>
            </a:r>
            <a:r>
              <a:rPr lang="e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D</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取图设备，检测内部隐藏结构的划伤，残胶，破损等缺陷</a:t>
            </a:r>
          </a:p>
        </p:txBody>
      </p:sp>
      <p:sp>
        <p:nvSpPr>
          <p:cNvPr id="27" name="矩形 26">
            <a:extLst>
              <a:ext uri="{FF2B5EF4-FFF2-40B4-BE49-F238E27FC236}">
                <a16:creationId xmlns:a16="http://schemas.microsoft.com/office/drawing/2014/main" id="{A2AF4AA7-5CE6-1747-A901-D9EDF7348138}"/>
              </a:ext>
            </a:extLst>
          </p:cNvPr>
          <p:cNvSpPr/>
          <p:nvPr/>
        </p:nvSpPr>
        <p:spPr>
          <a:xfrm>
            <a:off x="9086521" y="831711"/>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产线导入</a:t>
            </a:r>
          </a:p>
          <a:p>
            <a:pPr algn="just">
              <a:lnSpc>
                <a:spcPct val="120000"/>
              </a:lnSpc>
              <a:spcBef>
                <a:spcPts val="600"/>
              </a:spcBef>
            </a:pPr>
            <a:r>
              <a:rPr lang="en" altLang="zh-CN" sz="1200" dirty="0">
                <a:solidFill>
                  <a:schemeClr val="tx1">
                    <a:lumMod val="75000"/>
                    <a:lumOff val="25000"/>
                  </a:schemeClr>
                </a:solidFill>
                <a:latin typeface="DengXian" panose="02010600030101010101" pitchFamily="2" charset="-122"/>
                <a:ea typeface="DengXian" panose="02010600030101010101" pitchFamily="2" charset="-122"/>
              </a:rPr>
              <a:t>Apple</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新产品产线导入</a:t>
            </a:r>
          </a:p>
        </p:txBody>
      </p:sp>
      <p:sp>
        <p:nvSpPr>
          <p:cNvPr id="28" name="矩形 27">
            <a:extLst>
              <a:ext uri="{FF2B5EF4-FFF2-40B4-BE49-F238E27FC236}">
                <a16:creationId xmlns:a16="http://schemas.microsoft.com/office/drawing/2014/main" id="{4A1AC1B8-4D76-BC47-AA91-D0ED6C5193E2}"/>
              </a:ext>
            </a:extLst>
          </p:cNvPr>
          <p:cNvSpPr/>
          <p:nvPr/>
        </p:nvSpPr>
        <p:spPr>
          <a:xfrm>
            <a:off x="9086521" y="1851316"/>
            <a:ext cx="2880000" cy="1163971"/>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a:t>
            </a:r>
            <a:r>
              <a:rPr lang="en-US"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99%+</a:t>
            </a: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准确率</a:t>
            </a:r>
          </a:p>
          <a:p>
            <a:pPr algn="just">
              <a:lnSpc>
                <a:spcPct val="120000"/>
              </a:lnSpc>
              <a:spcBef>
                <a:spcPts val="600"/>
              </a:spcBef>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更稳定的检测，节省人员成本</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2000</a:t>
            </a:r>
            <a:r>
              <a:rPr lang="en" altLang="zh-CN" sz="1200" dirty="0">
                <a:solidFill>
                  <a:schemeClr val="tx1">
                    <a:lumMod val="75000"/>
                    <a:lumOff val="25000"/>
                  </a:schemeClr>
                </a:solidFill>
                <a:latin typeface="DengXian" panose="02010600030101010101" pitchFamily="2" charset="-122"/>
                <a:ea typeface="DengXian" panose="02010600030101010101" pitchFamily="2" charset="-122"/>
              </a:rPr>
              <a:t>K</a:t>
            </a:r>
          </a:p>
        </p:txBody>
      </p:sp>
      <p:sp>
        <p:nvSpPr>
          <p:cNvPr id="29" name="矩形 28">
            <a:extLst>
              <a:ext uri="{FF2B5EF4-FFF2-40B4-BE49-F238E27FC236}">
                <a16:creationId xmlns:a16="http://schemas.microsoft.com/office/drawing/2014/main" id="{19EFA21B-A9D2-DF45-A161-0001717C655F}"/>
              </a:ext>
            </a:extLst>
          </p:cNvPr>
          <p:cNvSpPr/>
          <p:nvPr/>
        </p:nvSpPr>
        <p:spPr>
          <a:xfrm>
            <a:off x="9086521" y="2860460"/>
            <a:ext cx="2880000" cy="1163971"/>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DengXian" panose="02010600030101010101" pitchFamily="2" charset="-122"/>
                <a:ea typeface="DengXian" panose="02010600030101010101" pitchFamily="2" charset="-122"/>
              </a:rPr>
              <a:t>      提高产能</a:t>
            </a:r>
          </a:p>
          <a:p>
            <a:pPr algn="just">
              <a:lnSpc>
                <a:spcPct val="120000"/>
              </a:lnSpc>
              <a:spcBef>
                <a:spcPts val="600"/>
              </a:spcBef>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高速循环利用，减少中间浪费</a:t>
            </a:r>
          </a:p>
        </p:txBody>
      </p:sp>
      <p:pic>
        <p:nvPicPr>
          <p:cNvPr id="38" name="图片 37">
            <a:extLst>
              <a:ext uri="{FF2B5EF4-FFF2-40B4-BE49-F238E27FC236}">
                <a16:creationId xmlns:a16="http://schemas.microsoft.com/office/drawing/2014/main" id="{151C36D9-B481-8D41-85C6-1DD3731479F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56197" y="3182612"/>
            <a:ext cx="342900" cy="292100"/>
          </a:xfrm>
          <a:prstGeom prst="rect">
            <a:avLst/>
          </a:prstGeom>
        </p:spPr>
      </p:pic>
      <p:pic>
        <p:nvPicPr>
          <p:cNvPr id="40" name="图片 39">
            <a:extLst>
              <a:ext uri="{FF2B5EF4-FFF2-40B4-BE49-F238E27FC236}">
                <a16:creationId xmlns:a16="http://schemas.microsoft.com/office/drawing/2014/main" id="{BC0BE1B0-5318-8347-9463-1342961ED4F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156197" y="2132941"/>
            <a:ext cx="355600" cy="355600"/>
          </a:xfrm>
          <a:prstGeom prst="rect">
            <a:avLst/>
          </a:prstGeom>
        </p:spPr>
      </p:pic>
      <p:pic>
        <p:nvPicPr>
          <p:cNvPr id="41" name="图片 40">
            <a:extLst>
              <a:ext uri="{FF2B5EF4-FFF2-40B4-BE49-F238E27FC236}">
                <a16:creationId xmlns:a16="http://schemas.microsoft.com/office/drawing/2014/main" id="{B30AD1AF-A0B5-B648-9C50-CD4BF66D2395}"/>
              </a:ext>
            </a:extLst>
          </p:cNvPr>
          <p:cNvPicPr>
            <a:picLocks noChangeAspect="1"/>
          </p:cNvPicPr>
          <p:nvPr/>
        </p:nvPicPr>
        <p:blipFill>
          <a:blip r:embed="rId9"/>
          <a:stretch>
            <a:fillRect/>
          </a:stretch>
        </p:blipFill>
        <p:spPr>
          <a:xfrm>
            <a:off x="9162460" y="1102009"/>
            <a:ext cx="476863" cy="445072"/>
          </a:xfrm>
          <a:prstGeom prst="rect">
            <a:avLst/>
          </a:prstGeom>
        </p:spPr>
      </p:pic>
      <p:pic>
        <p:nvPicPr>
          <p:cNvPr id="22" name="图片 21">
            <a:extLst>
              <a:ext uri="{FF2B5EF4-FFF2-40B4-BE49-F238E27FC236}">
                <a16:creationId xmlns:a16="http://schemas.microsoft.com/office/drawing/2014/main" id="{5514FE4C-C060-804E-ADEB-1EE7272F8977}"/>
              </a:ext>
            </a:extLst>
          </p:cNvPr>
          <p:cNvPicPr>
            <a:picLocks noChangeAspect="1"/>
          </p:cNvPicPr>
          <p:nvPr/>
        </p:nvPicPr>
        <p:blipFill>
          <a:blip r:embed="rId10">
            <a:extLst>
              <a:ext uri="{28A0092B-C50C-407E-A947-70E740481C1C}">
                <a14:useLocalDpi xmlns:a14="http://schemas.microsoft.com/office/drawing/2010/main"/>
              </a:ext>
            </a:extLst>
          </a:blip>
          <a:srcRect/>
          <a:stretch/>
        </p:blipFill>
        <p:spPr>
          <a:xfrm>
            <a:off x="9156197" y="4092719"/>
            <a:ext cx="2701315" cy="1901411"/>
          </a:xfrm>
          <a:prstGeom prst="roundRect">
            <a:avLst>
              <a:gd name="adj" fmla="val 5268"/>
            </a:avLst>
          </a:prstGeom>
          <a:noFill/>
          <a:ln>
            <a:noFill/>
          </a:ln>
          <a:effectLst/>
        </p:spPr>
      </p:pic>
    </p:spTree>
    <p:extLst>
      <p:ext uri="{BB962C8B-B14F-4D97-AF65-F5344CB8AC3E}">
        <p14:creationId xmlns:p14="http://schemas.microsoft.com/office/powerpoint/2010/main" val="338281724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7">
            <a:extLst>
              <a:ext uri="{FF2B5EF4-FFF2-40B4-BE49-F238E27FC236}">
                <a16:creationId xmlns:a16="http://schemas.microsoft.com/office/drawing/2014/main" id="{AE482753-9C82-41B9-B363-8AED7668DA00}"/>
              </a:ext>
            </a:extLst>
          </p:cNvPr>
          <p:cNvSpPr>
            <a:spLocks noEditPoints="1"/>
          </p:cNvSpPr>
          <p:nvPr/>
        </p:nvSpPr>
        <p:spPr bwMode="auto">
          <a:xfrm>
            <a:off x="850129" y="3132482"/>
            <a:ext cx="323372" cy="283464"/>
          </a:xfrm>
          <a:custGeom>
            <a:avLst/>
            <a:gdLst/>
            <a:ahLst/>
            <a:cxnLst>
              <a:cxn ang="0">
                <a:pos x="338" y="346"/>
              </a:cxn>
              <a:cxn ang="0">
                <a:pos x="314" y="416"/>
              </a:cxn>
              <a:cxn ang="0">
                <a:pos x="348" y="484"/>
              </a:cxn>
              <a:cxn ang="0">
                <a:pos x="436" y="504"/>
              </a:cxn>
              <a:cxn ang="0">
                <a:pos x="496" y="458"/>
              </a:cxn>
              <a:cxn ang="0">
                <a:pos x="508" y="410"/>
              </a:cxn>
              <a:cxn ang="0">
                <a:pos x="498" y="366"/>
              </a:cxn>
              <a:cxn ang="0">
                <a:pos x="424" y="314"/>
              </a:cxn>
              <a:cxn ang="0">
                <a:pos x="792" y="250"/>
              </a:cxn>
              <a:cxn ang="0">
                <a:pos x="766" y="224"/>
              </a:cxn>
              <a:cxn ang="0">
                <a:pos x="666" y="240"/>
              </a:cxn>
              <a:cxn ang="0">
                <a:pos x="680" y="128"/>
              </a:cxn>
              <a:cxn ang="0">
                <a:pos x="678" y="98"/>
              </a:cxn>
              <a:cxn ang="0">
                <a:pos x="560" y="24"/>
              </a:cxn>
              <a:cxn ang="0">
                <a:pos x="522" y="38"/>
              </a:cxn>
              <a:cxn ang="0">
                <a:pos x="432" y="104"/>
              </a:cxn>
              <a:cxn ang="0">
                <a:pos x="394" y="10"/>
              </a:cxn>
              <a:cxn ang="0">
                <a:pos x="250" y="30"/>
              </a:cxn>
              <a:cxn ang="0">
                <a:pos x="226" y="62"/>
              </a:cxn>
              <a:cxn ang="0">
                <a:pos x="240" y="152"/>
              </a:cxn>
              <a:cxn ang="0">
                <a:pos x="130" y="142"/>
              </a:cxn>
              <a:cxn ang="0">
                <a:pos x="90" y="152"/>
              </a:cxn>
              <a:cxn ang="0">
                <a:pos x="24" y="272"/>
              </a:cxn>
              <a:cxn ang="0">
                <a:pos x="38" y="300"/>
              </a:cxn>
              <a:cxn ang="0">
                <a:pos x="100" y="392"/>
              </a:cxn>
              <a:cxn ang="0">
                <a:pos x="6" y="432"/>
              </a:cxn>
              <a:cxn ang="0">
                <a:pos x="32" y="572"/>
              </a:cxn>
              <a:cxn ang="0">
                <a:pos x="58" y="596"/>
              </a:cxn>
              <a:cxn ang="0">
                <a:pos x="148" y="582"/>
              </a:cxn>
              <a:cxn ang="0">
                <a:pos x="144" y="692"/>
              </a:cxn>
              <a:cxn ang="0">
                <a:pos x="144" y="724"/>
              </a:cxn>
              <a:cxn ang="0">
                <a:pos x="262" y="796"/>
              </a:cxn>
              <a:cxn ang="0">
                <a:pos x="302" y="782"/>
              </a:cxn>
              <a:cxn ang="0">
                <a:pos x="394" y="724"/>
              </a:cxn>
              <a:cxn ang="0">
                <a:pos x="428" y="810"/>
              </a:cxn>
              <a:cxn ang="0">
                <a:pos x="572" y="790"/>
              </a:cxn>
              <a:cxn ang="0">
                <a:pos x="598" y="758"/>
              </a:cxn>
              <a:cxn ang="0">
                <a:pos x="582" y="670"/>
              </a:cxn>
              <a:cxn ang="0">
                <a:pos x="694" y="678"/>
              </a:cxn>
              <a:cxn ang="0">
                <a:pos x="734" y="670"/>
              </a:cxn>
              <a:cxn ang="0">
                <a:pos x="798" y="548"/>
              </a:cxn>
              <a:cxn ang="0">
                <a:pos x="784" y="520"/>
              </a:cxn>
              <a:cxn ang="0">
                <a:pos x="718" y="430"/>
              </a:cxn>
              <a:cxn ang="0">
                <a:pos x="816" y="388"/>
              </a:cxn>
              <a:cxn ang="0">
                <a:pos x="822" y="360"/>
              </a:cxn>
              <a:cxn ang="0">
                <a:pos x="404" y="576"/>
              </a:cxn>
              <a:cxn ang="0">
                <a:pos x="328" y="554"/>
              </a:cxn>
              <a:cxn ang="0">
                <a:pos x="272" y="498"/>
              </a:cxn>
              <a:cxn ang="0">
                <a:pos x="248" y="436"/>
              </a:cxn>
              <a:cxn ang="0">
                <a:pos x="254" y="358"/>
              </a:cxn>
              <a:cxn ang="0">
                <a:pos x="288" y="300"/>
              </a:cxn>
              <a:cxn ang="0">
                <a:pos x="352" y="256"/>
              </a:cxn>
              <a:cxn ang="0">
                <a:pos x="418" y="244"/>
              </a:cxn>
              <a:cxn ang="0">
                <a:pos x="494" y="266"/>
              </a:cxn>
              <a:cxn ang="0">
                <a:pos x="552" y="322"/>
              </a:cxn>
              <a:cxn ang="0">
                <a:pos x="574" y="384"/>
              </a:cxn>
              <a:cxn ang="0">
                <a:pos x="568" y="464"/>
              </a:cxn>
              <a:cxn ang="0">
                <a:pos x="526" y="530"/>
              </a:cxn>
              <a:cxn ang="0">
                <a:pos x="454" y="570"/>
              </a:cxn>
            </a:cxnLst>
            <a:rect l="0" t="0" r="r" b="b"/>
            <a:pathLst>
              <a:path w="822" h="822">
                <a:moveTo>
                  <a:pt x="386" y="316"/>
                </a:moveTo>
                <a:lnTo>
                  <a:pt x="386" y="316"/>
                </a:lnTo>
                <a:lnTo>
                  <a:pt x="368" y="322"/>
                </a:lnTo>
                <a:lnTo>
                  <a:pt x="352" y="332"/>
                </a:lnTo>
                <a:lnTo>
                  <a:pt x="338" y="346"/>
                </a:lnTo>
                <a:lnTo>
                  <a:pt x="326" y="362"/>
                </a:lnTo>
                <a:lnTo>
                  <a:pt x="326" y="362"/>
                </a:lnTo>
                <a:lnTo>
                  <a:pt x="320" y="380"/>
                </a:lnTo>
                <a:lnTo>
                  <a:pt x="314" y="398"/>
                </a:lnTo>
                <a:lnTo>
                  <a:pt x="314" y="416"/>
                </a:lnTo>
                <a:lnTo>
                  <a:pt x="318" y="436"/>
                </a:lnTo>
                <a:lnTo>
                  <a:pt x="318" y="436"/>
                </a:lnTo>
                <a:lnTo>
                  <a:pt x="324" y="454"/>
                </a:lnTo>
                <a:lnTo>
                  <a:pt x="334" y="470"/>
                </a:lnTo>
                <a:lnTo>
                  <a:pt x="348" y="484"/>
                </a:lnTo>
                <a:lnTo>
                  <a:pt x="362" y="494"/>
                </a:lnTo>
                <a:lnTo>
                  <a:pt x="380" y="502"/>
                </a:lnTo>
                <a:lnTo>
                  <a:pt x="398" y="506"/>
                </a:lnTo>
                <a:lnTo>
                  <a:pt x="418" y="508"/>
                </a:lnTo>
                <a:lnTo>
                  <a:pt x="436" y="504"/>
                </a:lnTo>
                <a:lnTo>
                  <a:pt x="436" y="504"/>
                </a:lnTo>
                <a:lnTo>
                  <a:pt x="454" y="498"/>
                </a:lnTo>
                <a:lnTo>
                  <a:pt x="470" y="488"/>
                </a:lnTo>
                <a:lnTo>
                  <a:pt x="484" y="474"/>
                </a:lnTo>
                <a:lnTo>
                  <a:pt x="496" y="458"/>
                </a:lnTo>
                <a:lnTo>
                  <a:pt x="496" y="458"/>
                </a:lnTo>
                <a:lnTo>
                  <a:pt x="502" y="448"/>
                </a:lnTo>
                <a:lnTo>
                  <a:pt x="506" y="436"/>
                </a:lnTo>
                <a:lnTo>
                  <a:pt x="508" y="422"/>
                </a:lnTo>
                <a:lnTo>
                  <a:pt x="508" y="410"/>
                </a:lnTo>
                <a:lnTo>
                  <a:pt x="508" y="410"/>
                </a:lnTo>
                <a:lnTo>
                  <a:pt x="508" y="398"/>
                </a:lnTo>
                <a:lnTo>
                  <a:pt x="506" y="386"/>
                </a:lnTo>
                <a:lnTo>
                  <a:pt x="506" y="386"/>
                </a:lnTo>
                <a:lnTo>
                  <a:pt x="498" y="366"/>
                </a:lnTo>
                <a:lnTo>
                  <a:pt x="488" y="350"/>
                </a:lnTo>
                <a:lnTo>
                  <a:pt x="476" y="336"/>
                </a:lnTo>
                <a:lnTo>
                  <a:pt x="460" y="326"/>
                </a:lnTo>
                <a:lnTo>
                  <a:pt x="444" y="318"/>
                </a:lnTo>
                <a:lnTo>
                  <a:pt x="424" y="314"/>
                </a:lnTo>
                <a:lnTo>
                  <a:pt x="406" y="312"/>
                </a:lnTo>
                <a:lnTo>
                  <a:pt x="386" y="316"/>
                </a:lnTo>
                <a:lnTo>
                  <a:pt x="386" y="316"/>
                </a:lnTo>
                <a:close/>
                <a:moveTo>
                  <a:pt x="822" y="360"/>
                </a:moveTo>
                <a:lnTo>
                  <a:pt x="792" y="250"/>
                </a:lnTo>
                <a:lnTo>
                  <a:pt x="792" y="250"/>
                </a:lnTo>
                <a:lnTo>
                  <a:pt x="790" y="244"/>
                </a:lnTo>
                <a:lnTo>
                  <a:pt x="786" y="238"/>
                </a:lnTo>
                <a:lnTo>
                  <a:pt x="778" y="230"/>
                </a:lnTo>
                <a:lnTo>
                  <a:pt x="766" y="224"/>
                </a:lnTo>
                <a:lnTo>
                  <a:pt x="760" y="224"/>
                </a:lnTo>
                <a:lnTo>
                  <a:pt x="752" y="224"/>
                </a:lnTo>
                <a:lnTo>
                  <a:pt x="752" y="224"/>
                </a:lnTo>
                <a:lnTo>
                  <a:pt x="666" y="240"/>
                </a:lnTo>
                <a:lnTo>
                  <a:pt x="666" y="240"/>
                </a:lnTo>
                <a:lnTo>
                  <a:pt x="654" y="224"/>
                </a:lnTo>
                <a:lnTo>
                  <a:pt x="642" y="208"/>
                </a:lnTo>
                <a:lnTo>
                  <a:pt x="642" y="208"/>
                </a:lnTo>
                <a:lnTo>
                  <a:pt x="680" y="128"/>
                </a:lnTo>
                <a:lnTo>
                  <a:pt x="680" y="128"/>
                </a:lnTo>
                <a:lnTo>
                  <a:pt x="682" y="122"/>
                </a:lnTo>
                <a:lnTo>
                  <a:pt x="682" y="114"/>
                </a:lnTo>
                <a:lnTo>
                  <a:pt x="682" y="114"/>
                </a:lnTo>
                <a:lnTo>
                  <a:pt x="682" y="106"/>
                </a:lnTo>
                <a:lnTo>
                  <a:pt x="678" y="98"/>
                </a:lnTo>
                <a:lnTo>
                  <a:pt x="672" y="90"/>
                </a:lnTo>
                <a:lnTo>
                  <a:pt x="666" y="84"/>
                </a:lnTo>
                <a:lnTo>
                  <a:pt x="566" y="28"/>
                </a:lnTo>
                <a:lnTo>
                  <a:pt x="566" y="28"/>
                </a:lnTo>
                <a:lnTo>
                  <a:pt x="560" y="24"/>
                </a:lnTo>
                <a:lnTo>
                  <a:pt x="554" y="24"/>
                </a:lnTo>
                <a:lnTo>
                  <a:pt x="542" y="24"/>
                </a:lnTo>
                <a:lnTo>
                  <a:pt x="530" y="28"/>
                </a:lnTo>
                <a:lnTo>
                  <a:pt x="526" y="32"/>
                </a:lnTo>
                <a:lnTo>
                  <a:pt x="522" y="38"/>
                </a:lnTo>
                <a:lnTo>
                  <a:pt x="522" y="38"/>
                </a:lnTo>
                <a:lnTo>
                  <a:pt x="472" y="108"/>
                </a:lnTo>
                <a:lnTo>
                  <a:pt x="472" y="108"/>
                </a:lnTo>
                <a:lnTo>
                  <a:pt x="452" y="106"/>
                </a:lnTo>
                <a:lnTo>
                  <a:pt x="432" y="104"/>
                </a:lnTo>
                <a:lnTo>
                  <a:pt x="432" y="104"/>
                </a:lnTo>
                <a:lnTo>
                  <a:pt x="402" y="22"/>
                </a:lnTo>
                <a:lnTo>
                  <a:pt x="402" y="22"/>
                </a:lnTo>
                <a:lnTo>
                  <a:pt x="398" y="16"/>
                </a:lnTo>
                <a:lnTo>
                  <a:pt x="394" y="10"/>
                </a:lnTo>
                <a:lnTo>
                  <a:pt x="386" y="4"/>
                </a:lnTo>
                <a:lnTo>
                  <a:pt x="374" y="0"/>
                </a:lnTo>
                <a:lnTo>
                  <a:pt x="366" y="0"/>
                </a:lnTo>
                <a:lnTo>
                  <a:pt x="360" y="0"/>
                </a:lnTo>
                <a:lnTo>
                  <a:pt x="250" y="30"/>
                </a:lnTo>
                <a:lnTo>
                  <a:pt x="250" y="30"/>
                </a:lnTo>
                <a:lnTo>
                  <a:pt x="240" y="34"/>
                </a:lnTo>
                <a:lnTo>
                  <a:pt x="232" y="42"/>
                </a:lnTo>
                <a:lnTo>
                  <a:pt x="228" y="52"/>
                </a:lnTo>
                <a:lnTo>
                  <a:pt x="226" y="62"/>
                </a:lnTo>
                <a:lnTo>
                  <a:pt x="226" y="62"/>
                </a:lnTo>
                <a:lnTo>
                  <a:pt x="226" y="68"/>
                </a:lnTo>
                <a:lnTo>
                  <a:pt x="226" y="68"/>
                </a:lnTo>
                <a:lnTo>
                  <a:pt x="240" y="152"/>
                </a:lnTo>
                <a:lnTo>
                  <a:pt x="240" y="152"/>
                </a:lnTo>
                <a:lnTo>
                  <a:pt x="222" y="164"/>
                </a:lnTo>
                <a:lnTo>
                  <a:pt x="206" y="178"/>
                </a:lnTo>
                <a:lnTo>
                  <a:pt x="206" y="178"/>
                </a:lnTo>
                <a:lnTo>
                  <a:pt x="130" y="142"/>
                </a:lnTo>
                <a:lnTo>
                  <a:pt x="130" y="142"/>
                </a:lnTo>
                <a:lnTo>
                  <a:pt x="124" y="140"/>
                </a:lnTo>
                <a:lnTo>
                  <a:pt x="118" y="140"/>
                </a:lnTo>
                <a:lnTo>
                  <a:pt x="104" y="140"/>
                </a:lnTo>
                <a:lnTo>
                  <a:pt x="94" y="146"/>
                </a:lnTo>
                <a:lnTo>
                  <a:pt x="90" y="152"/>
                </a:lnTo>
                <a:lnTo>
                  <a:pt x="86" y="156"/>
                </a:lnTo>
                <a:lnTo>
                  <a:pt x="28" y="256"/>
                </a:lnTo>
                <a:lnTo>
                  <a:pt x="28" y="256"/>
                </a:lnTo>
                <a:lnTo>
                  <a:pt x="26" y="264"/>
                </a:lnTo>
                <a:lnTo>
                  <a:pt x="24" y="272"/>
                </a:lnTo>
                <a:lnTo>
                  <a:pt x="24" y="272"/>
                </a:lnTo>
                <a:lnTo>
                  <a:pt x="26" y="280"/>
                </a:lnTo>
                <a:lnTo>
                  <a:pt x="28" y="288"/>
                </a:lnTo>
                <a:lnTo>
                  <a:pt x="32" y="294"/>
                </a:lnTo>
                <a:lnTo>
                  <a:pt x="38" y="300"/>
                </a:lnTo>
                <a:lnTo>
                  <a:pt x="38" y="300"/>
                </a:lnTo>
                <a:lnTo>
                  <a:pt x="106" y="346"/>
                </a:lnTo>
                <a:lnTo>
                  <a:pt x="106" y="346"/>
                </a:lnTo>
                <a:lnTo>
                  <a:pt x="102" y="370"/>
                </a:lnTo>
                <a:lnTo>
                  <a:pt x="100" y="392"/>
                </a:lnTo>
                <a:lnTo>
                  <a:pt x="100" y="392"/>
                </a:lnTo>
                <a:lnTo>
                  <a:pt x="22" y="420"/>
                </a:lnTo>
                <a:lnTo>
                  <a:pt x="22" y="420"/>
                </a:lnTo>
                <a:lnTo>
                  <a:pt x="14" y="426"/>
                </a:lnTo>
                <a:lnTo>
                  <a:pt x="6" y="432"/>
                </a:lnTo>
                <a:lnTo>
                  <a:pt x="2" y="442"/>
                </a:lnTo>
                <a:lnTo>
                  <a:pt x="0" y="452"/>
                </a:lnTo>
                <a:lnTo>
                  <a:pt x="0" y="452"/>
                </a:lnTo>
                <a:lnTo>
                  <a:pt x="2" y="462"/>
                </a:lnTo>
                <a:lnTo>
                  <a:pt x="32" y="572"/>
                </a:lnTo>
                <a:lnTo>
                  <a:pt x="32" y="572"/>
                </a:lnTo>
                <a:lnTo>
                  <a:pt x="34" y="578"/>
                </a:lnTo>
                <a:lnTo>
                  <a:pt x="36" y="582"/>
                </a:lnTo>
                <a:lnTo>
                  <a:pt x="46" y="590"/>
                </a:lnTo>
                <a:lnTo>
                  <a:pt x="58" y="596"/>
                </a:lnTo>
                <a:lnTo>
                  <a:pt x="64" y="596"/>
                </a:lnTo>
                <a:lnTo>
                  <a:pt x="70" y="596"/>
                </a:lnTo>
                <a:lnTo>
                  <a:pt x="70" y="596"/>
                </a:lnTo>
                <a:lnTo>
                  <a:pt x="148" y="582"/>
                </a:lnTo>
                <a:lnTo>
                  <a:pt x="148" y="582"/>
                </a:lnTo>
                <a:lnTo>
                  <a:pt x="162" y="602"/>
                </a:lnTo>
                <a:lnTo>
                  <a:pt x="178" y="620"/>
                </a:lnTo>
                <a:lnTo>
                  <a:pt x="178" y="620"/>
                </a:lnTo>
                <a:lnTo>
                  <a:pt x="144" y="692"/>
                </a:lnTo>
                <a:lnTo>
                  <a:pt x="144" y="692"/>
                </a:lnTo>
                <a:lnTo>
                  <a:pt x="142" y="700"/>
                </a:lnTo>
                <a:lnTo>
                  <a:pt x="140" y="706"/>
                </a:lnTo>
                <a:lnTo>
                  <a:pt x="140" y="706"/>
                </a:lnTo>
                <a:lnTo>
                  <a:pt x="142" y="716"/>
                </a:lnTo>
                <a:lnTo>
                  <a:pt x="144" y="724"/>
                </a:lnTo>
                <a:lnTo>
                  <a:pt x="150" y="730"/>
                </a:lnTo>
                <a:lnTo>
                  <a:pt x="158" y="736"/>
                </a:lnTo>
                <a:lnTo>
                  <a:pt x="256" y="792"/>
                </a:lnTo>
                <a:lnTo>
                  <a:pt x="256" y="792"/>
                </a:lnTo>
                <a:lnTo>
                  <a:pt x="262" y="796"/>
                </a:lnTo>
                <a:lnTo>
                  <a:pt x="268" y="798"/>
                </a:lnTo>
                <a:lnTo>
                  <a:pt x="280" y="796"/>
                </a:lnTo>
                <a:lnTo>
                  <a:pt x="292" y="792"/>
                </a:lnTo>
                <a:lnTo>
                  <a:pt x="296" y="788"/>
                </a:lnTo>
                <a:lnTo>
                  <a:pt x="302" y="782"/>
                </a:lnTo>
                <a:lnTo>
                  <a:pt x="302" y="782"/>
                </a:lnTo>
                <a:lnTo>
                  <a:pt x="348" y="718"/>
                </a:lnTo>
                <a:lnTo>
                  <a:pt x="348" y="718"/>
                </a:lnTo>
                <a:lnTo>
                  <a:pt x="370" y="722"/>
                </a:lnTo>
                <a:lnTo>
                  <a:pt x="394" y="724"/>
                </a:lnTo>
                <a:lnTo>
                  <a:pt x="394" y="724"/>
                </a:lnTo>
                <a:lnTo>
                  <a:pt x="422" y="798"/>
                </a:lnTo>
                <a:lnTo>
                  <a:pt x="422" y="798"/>
                </a:lnTo>
                <a:lnTo>
                  <a:pt x="424" y="804"/>
                </a:lnTo>
                <a:lnTo>
                  <a:pt x="428" y="810"/>
                </a:lnTo>
                <a:lnTo>
                  <a:pt x="438" y="818"/>
                </a:lnTo>
                <a:lnTo>
                  <a:pt x="450" y="820"/>
                </a:lnTo>
                <a:lnTo>
                  <a:pt x="456" y="822"/>
                </a:lnTo>
                <a:lnTo>
                  <a:pt x="462" y="820"/>
                </a:lnTo>
                <a:lnTo>
                  <a:pt x="572" y="790"/>
                </a:lnTo>
                <a:lnTo>
                  <a:pt x="572" y="790"/>
                </a:lnTo>
                <a:lnTo>
                  <a:pt x="582" y="786"/>
                </a:lnTo>
                <a:lnTo>
                  <a:pt x="590" y="778"/>
                </a:lnTo>
                <a:lnTo>
                  <a:pt x="596" y="768"/>
                </a:lnTo>
                <a:lnTo>
                  <a:pt x="598" y="758"/>
                </a:lnTo>
                <a:lnTo>
                  <a:pt x="598" y="758"/>
                </a:lnTo>
                <a:lnTo>
                  <a:pt x="596" y="752"/>
                </a:lnTo>
                <a:lnTo>
                  <a:pt x="596" y="752"/>
                </a:lnTo>
                <a:lnTo>
                  <a:pt x="582" y="670"/>
                </a:lnTo>
                <a:lnTo>
                  <a:pt x="582" y="670"/>
                </a:lnTo>
                <a:lnTo>
                  <a:pt x="600" y="658"/>
                </a:lnTo>
                <a:lnTo>
                  <a:pt x="618" y="642"/>
                </a:lnTo>
                <a:lnTo>
                  <a:pt x="618" y="642"/>
                </a:lnTo>
                <a:lnTo>
                  <a:pt x="694" y="678"/>
                </a:lnTo>
                <a:lnTo>
                  <a:pt x="694" y="678"/>
                </a:lnTo>
                <a:lnTo>
                  <a:pt x="700" y="680"/>
                </a:lnTo>
                <a:lnTo>
                  <a:pt x="706" y="682"/>
                </a:lnTo>
                <a:lnTo>
                  <a:pt x="718" y="680"/>
                </a:lnTo>
                <a:lnTo>
                  <a:pt x="728" y="674"/>
                </a:lnTo>
                <a:lnTo>
                  <a:pt x="734" y="670"/>
                </a:lnTo>
                <a:lnTo>
                  <a:pt x="738" y="664"/>
                </a:lnTo>
                <a:lnTo>
                  <a:pt x="794" y="566"/>
                </a:lnTo>
                <a:lnTo>
                  <a:pt x="794" y="566"/>
                </a:lnTo>
                <a:lnTo>
                  <a:pt x="798" y="558"/>
                </a:lnTo>
                <a:lnTo>
                  <a:pt x="798" y="548"/>
                </a:lnTo>
                <a:lnTo>
                  <a:pt x="798" y="548"/>
                </a:lnTo>
                <a:lnTo>
                  <a:pt x="798" y="540"/>
                </a:lnTo>
                <a:lnTo>
                  <a:pt x="794" y="532"/>
                </a:lnTo>
                <a:lnTo>
                  <a:pt x="790" y="526"/>
                </a:lnTo>
                <a:lnTo>
                  <a:pt x="784" y="520"/>
                </a:lnTo>
                <a:lnTo>
                  <a:pt x="784" y="520"/>
                </a:lnTo>
                <a:lnTo>
                  <a:pt x="712" y="470"/>
                </a:lnTo>
                <a:lnTo>
                  <a:pt x="712" y="470"/>
                </a:lnTo>
                <a:lnTo>
                  <a:pt x="716" y="450"/>
                </a:lnTo>
                <a:lnTo>
                  <a:pt x="718" y="430"/>
                </a:lnTo>
                <a:lnTo>
                  <a:pt x="718" y="430"/>
                </a:lnTo>
                <a:lnTo>
                  <a:pt x="800" y="400"/>
                </a:lnTo>
                <a:lnTo>
                  <a:pt x="800" y="400"/>
                </a:lnTo>
                <a:lnTo>
                  <a:pt x="810" y="396"/>
                </a:lnTo>
                <a:lnTo>
                  <a:pt x="816" y="388"/>
                </a:lnTo>
                <a:lnTo>
                  <a:pt x="820" y="378"/>
                </a:lnTo>
                <a:lnTo>
                  <a:pt x="822" y="368"/>
                </a:lnTo>
                <a:lnTo>
                  <a:pt x="822" y="368"/>
                </a:lnTo>
                <a:lnTo>
                  <a:pt x="822" y="360"/>
                </a:lnTo>
                <a:lnTo>
                  <a:pt x="822" y="360"/>
                </a:lnTo>
                <a:close/>
                <a:moveTo>
                  <a:pt x="454" y="570"/>
                </a:moveTo>
                <a:lnTo>
                  <a:pt x="454" y="570"/>
                </a:lnTo>
                <a:lnTo>
                  <a:pt x="438" y="574"/>
                </a:lnTo>
                <a:lnTo>
                  <a:pt x="422" y="576"/>
                </a:lnTo>
                <a:lnTo>
                  <a:pt x="404" y="576"/>
                </a:lnTo>
                <a:lnTo>
                  <a:pt x="388" y="574"/>
                </a:lnTo>
                <a:lnTo>
                  <a:pt x="372" y="572"/>
                </a:lnTo>
                <a:lnTo>
                  <a:pt x="358" y="566"/>
                </a:lnTo>
                <a:lnTo>
                  <a:pt x="342" y="560"/>
                </a:lnTo>
                <a:lnTo>
                  <a:pt x="328" y="554"/>
                </a:lnTo>
                <a:lnTo>
                  <a:pt x="316" y="544"/>
                </a:lnTo>
                <a:lnTo>
                  <a:pt x="302" y="536"/>
                </a:lnTo>
                <a:lnTo>
                  <a:pt x="292" y="524"/>
                </a:lnTo>
                <a:lnTo>
                  <a:pt x="280" y="512"/>
                </a:lnTo>
                <a:lnTo>
                  <a:pt x="272" y="498"/>
                </a:lnTo>
                <a:lnTo>
                  <a:pt x="264" y="484"/>
                </a:lnTo>
                <a:lnTo>
                  <a:pt x="256" y="470"/>
                </a:lnTo>
                <a:lnTo>
                  <a:pt x="252" y="454"/>
                </a:lnTo>
                <a:lnTo>
                  <a:pt x="252" y="454"/>
                </a:lnTo>
                <a:lnTo>
                  <a:pt x="248" y="436"/>
                </a:lnTo>
                <a:lnTo>
                  <a:pt x="246" y="420"/>
                </a:lnTo>
                <a:lnTo>
                  <a:pt x="246" y="404"/>
                </a:lnTo>
                <a:lnTo>
                  <a:pt x="248" y="388"/>
                </a:lnTo>
                <a:lnTo>
                  <a:pt x="250" y="372"/>
                </a:lnTo>
                <a:lnTo>
                  <a:pt x="254" y="358"/>
                </a:lnTo>
                <a:lnTo>
                  <a:pt x="260" y="342"/>
                </a:lnTo>
                <a:lnTo>
                  <a:pt x="268" y="328"/>
                </a:lnTo>
                <a:lnTo>
                  <a:pt x="268" y="328"/>
                </a:lnTo>
                <a:lnTo>
                  <a:pt x="276" y="314"/>
                </a:lnTo>
                <a:lnTo>
                  <a:pt x="288" y="300"/>
                </a:lnTo>
                <a:lnTo>
                  <a:pt x="298" y="290"/>
                </a:lnTo>
                <a:lnTo>
                  <a:pt x="310" y="278"/>
                </a:lnTo>
                <a:lnTo>
                  <a:pt x="324" y="270"/>
                </a:lnTo>
                <a:lnTo>
                  <a:pt x="338" y="262"/>
                </a:lnTo>
                <a:lnTo>
                  <a:pt x="352" y="256"/>
                </a:lnTo>
                <a:lnTo>
                  <a:pt x="368" y="250"/>
                </a:lnTo>
                <a:lnTo>
                  <a:pt x="368" y="250"/>
                </a:lnTo>
                <a:lnTo>
                  <a:pt x="386" y="246"/>
                </a:lnTo>
                <a:lnTo>
                  <a:pt x="402" y="246"/>
                </a:lnTo>
                <a:lnTo>
                  <a:pt x="418" y="244"/>
                </a:lnTo>
                <a:lnTo>
                  <a:pt x="434" y="246"/>
                </a:lnTo>
                <a:lnTo>
                  <a:pt x="450" y="250"/>
                </a:lnTo>
                <a:lnTo>
                  <a:pt x="466" y="254"/>
                </a:lnTo>
                <a:lnTo>
                  <a:pt x="480" y="260"/>
                </a:lnTo>
                <a:lnTo>
                  <a:pt x="494" y="266"/>
                </a:lnTo>
                <a:lnTo>
                  <a:pt x="508" y="276"/>
                </a:lnTo>
                <a:lnTo>
                  <a:pt x="520" y="286"/>
                </a:lnTo>
                <a:lnTo>
                  <a:pt x="532" y="296"/>
                </a:lnTo>
                <a:lnTo>
                  <a:pt x="542" y="308"/>
                </a:lnTo>
                <a:lnTo>
                  <a:pt x="552" y="322"/>
                </a:lnTo>
                <a:lnTo>
                  <a:pt x="560" y="336"/>
                </a:lnTo>
                <a:lnTo>
                  <a:pt x="566" y="352"/>
                </a:lnTo>
                <a:lnTo>
                  <a:pt x="572" y="368"/>
                </a:lnTo>
                <a:lnTo>
                  <a:pt x="572" y="368"/>
                </a:lnTo>
                <a:lnTo>
                  <a:pt x="574" y="384"/>
                </a:lnTo>
                <a:lnTo>
                  <a:pt x="576" y="400"/>
                </a:lnTo>
                <a:lnTo>
                  <a:pt x="576" y="416"/>
                </a:lnTo>
                <a:lnTo>
                  <a:pt x="576" y="432"/>
                </a:lnTo>
                <a:lnTo>
                  <a:pt x="572" y="448"/>
                </a:lnTo>
                <a:lnTo>
                  <a:pt x="568" y="464"/>
                </a:lnTo>
                <a:lnTo>
                  <a:pt x="562" y="478"/>
                </a:lnTo>
                <a:lnTo>
                  <a:pt x="554" y="492"/>
                </a:lnTo>
                <a:lnTo>
                  <a:pt x="546" y="506"/>
                </a:lnTo>
                <a:lnTo>
                  <a:pt x="536" y="518"/>
                </a:lnTo>
                <a:lnTo>
                  <a:pt x="526" y="530"/>
                </a:lnTo>
                <a:lnTo>
                  <a:pt x="512" y="540"/>
                </a:lnTo>
                <a:lnTo>
                  <a:pt x="500" y="550"/>
                </a:lnTo>
                <a:lnTo>
                  <a:pt x="486" y="558"/>
                </a:lnTo>
                <a:lnTo>
                  <a:pt x="470" y="564"/>
                </a:lnTo>
                <a:lnTo>
                  <a:pt x="454" y="570"/>
                </a:lnTo>
                <a:lnTo>
                  <a:pt x="454" y="57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dirty="0">
              <a:latin typeface="DengXian" panose="02010600030101010101" pitchFamily="2" charset="-122"/>
              <a:ea typeface="DengXian" panose="02010600030101010101" pitchFamily="2" charset="-122"/>
            </a:endParaRPr>
          </a:p>
        </p:txBody>
      </p:sp>
      <p:sp>
        <p:nvSpPr>
          <p:cNvPr id="8" name="文本框 7">
            <a:extLst>
              <a:ext uri="{FF2B5EF4-FFF2-40B4-BE49-F238E27FC236}">
                <a16:creationId xmlns:a16="http://schemas.microsoft.com/office/drawing/2014/main" id="{7BDD9105-3AA9-4D19-A63E-719B61AAEBBF}"/>
              </a:ext>
            </a:extLst>
          </p:cNvPr>
          <p:cNvSpPr txBox="1"/>
          <p:nvPr/>
        </p:nvSpPr>
        <p:spPr>
          <a:xfrm>
            <a:off x="1161451" y="3977984"/>
            <a:ext cx="519670" cy="369332"/>
          </a:xfrm>
          <a:prstGeom prst="rect">
            <a:avLst/>
          </a:prstGeom>
          <a:noFill/>
        </p:spPr>
        <p:txBody>
          <a:bodyPr wrap="square" rtlCol="0">
            <a:spAutoFit/>
          </a:bodyPr>
          <a:lstStyle/>
          <a:p>
            <a:endParaRPr lang="zh-CN" altLang="en-US" dirty="0">
              <a:latin typeface="DengXian" panose="02010600030101010101" pitchFamily="2" charset="-122"/>
              <a:ea typeface="DengXian" panose="02010600030101010101" pitchFamily="2" charset="-122"/>
            </a:endParaRPr>
          </a:p>
        </p:txBody>
      </p:sp>
      <p:sp>
        <p:nvSpPr>
          <p:cNvPr id="9" name="Text Box 11">
            <a:extLst>
              <a:ext uri="{FF2B5EF4-FFF2-40B4-BE49-F238E27FC236}">
                <a16:creationId xmlns:a16="http://schemas.microsoft.com/office/drawing/2014/main" id="{0CEF83C0-F8D9-4B4E-9497-E69630399693}"/>
              </a:ext>
            </a:extLst>
          </p:cNvPr>
          <p:cNvSpPr txBox="1">
            <a:spLocks noChangeArrowheads="1"/>
          </p:cNvSpPr>
          <p:nvPr/>
        </p:nvSpPr>
        <p:spPr bwMode="auto">
          <a:xfrm rot="10800000" flipV="1">
            <a:off x="1154224" y="3009671"/>
            <a:ext cx="799898" cy="660133"/>
          </a:xfrm>
          <a:prstGeom prst="rect">
            <a:avLst/>
          </a:prstGeom>
          <a:noFill/>
          <a:ln w="9525">
            <a:noFill/>
            <a:miter lim="800000"/>
            <a:headEnd/>
            <a:tailEnd/>
          </a:ln>
        </p:spPr>
        <p:txBody>
          <a:bodyPr wrap="none" lIns="0" tIns="0" rIns="0" bIns="0" anchor="ctr">
            <a:noAutofit/>
          </a:bodyPr>
          <a:lstStyle/>
          <a:p>
            <a:pPr algn="ctr">
              <a:lnSpc>
                <a:spcPct val="60000"/>
              </a:lnSpc>
              <a:spcBef>
                <a:spcPct val="50000"/>
              </a:spcBef>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指标</a:t>
            </a:r>
            <a:endParaRPr lang="en-US" altLang="zh-CN" sz="2000" dirty="0">
              <a:solidFill>
                <a:schemeClr val="bg1"/>
              </a:solidFill>
              <a:latin typeface="微软雅黑" panose="020B0503020204020204" pitchFamily="34" charset="-122"/>
              <a:ea typeface="微软雅黑" panose="020B0503020204020204" pitchFamily="34" charset="-122"/>
              <a:cs typeface="Arial" pitchFamily="34" charset="0"/>
            </a:endParaRPr>
          </a:p>
        </p:txBody>
      </p:sp>
      <p:pic>
        <p:nvPicPr>
          <p:cNvPr id="28" name="图片 27">
            <a:extLst>
              <a:ext uri="{FF2B5EF4-FFF2-40B4-BE49-F238E27FC236}">
                <a16:creationId xmlns:a16="http://schemas.microsoft.com/office/drawing/2014/main" id="{179A1529-BF58-47DB-9AA2-B94D0B0AC9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8031" y="3139528"/>
            <a:ext cx="2597235" cy="2264653"/>
          </a:xfrm>
          <a:prstGeom prst="rect">
            <a:avLst/>
          </a:prstGeom>
          <a:ln>
            <a:noFill/>
          </a:ln>
          <a:effectLst/>
        </p:spPr>
      </p:pic>
      <p:pic>
        <p:nvPicPr>
          <p:cNvPr id="3" name="图片 2">
            <a:extLst>
              <a:ext uri="{FF2B5EF4-FFF2-40B4-BE49-F238E27FC236}">
                <a16:creationId xmlns:a16="http://schemas.microsoft.com/office/drawing/2014/main" id="{E27ED862-80E5-4F03-A05A-E7626CD207A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189635" y="3182715"/>
            <a:ext cx="897800" cy="2221466"/>
          </a:xfrm>
          <a:prstGeom prst="rect">
            <a:avLst/>
          </a:prstGeom>
        </p:spPr>
      </p:pic>
      <p:sp>
        <p:nvSpPr>
          <p:cNvPr id="10" name="文本框 9">
            <a:extLst>
              <a:ext uri="{FF2B5EF4-FFF2-40B4-BE49-F238E27FC236}">
                <a16:creationId xmlns:a16="http://schemas.microsoft.com/office/drawing/2014/main" id="{48797394-B09E-4E74-81FC-63F2058C7564}"/>
              </a:ext>
            </a:extLst>
          </p:cNvPr>
          <p:cNvSpPr txBox="1"/>
          <p:nvPr/>
        </p:nvSpPr>
        <p:spPr>
          <a:xfrm>
            <a:off x="3999607" y="940975"/>
            <a:ext cx="3359180" cy="2161426"/>
          </a:xfrm>
          <a:prstGeom prst="rect">
            <a:avLst/>
          </a:prstGeom>
          <a:noFill/>
        </p:spPr>
        <p:txBody>
          <a:bodyPr wrap="square" rtlCol="0">
            <a:spAutoFit/>
          </a:bodyPr>
          <a:lstStyle/>
          <a:p>
            <a:pPr algn="l">
              <a:lnSpc>
                <a:spcPct val="110000"/>
              </a:lnSpc>
            </a:pPr>
            <a:r>
              <a:rPr lang="zh-CN" altLang="en-US" b="1" dirty="0">
                <a:solidFill>
                  <a:srgbClr val="0070C0"/>
                </a:solidFill>
                <a:latin typeface="DengXian" panose="02010600030101010101" pitchFamily="2" charset="-122"/>
                <a:ea typeface="DengXian" panose="02010600030101010101" pitchFamily="2" charset="-122"/>
                <a:cs typeface="Arial" panose="020B0604020202020204" pitchFamily="34" charset="0"/>
                <a:sym typeface="+mn-ea"/>
              </a:rPr>
              <a:t>项目难点：</a:t>
            </a:r>
            <a:endParaRPr lang="en-US" altLang="zh-CN" b="1" dirty="0">
              <a:solidFill>
                <a:srgbClr val="0070C0"/>
              </a:solidFill>
              <a:latin typeface="DengXian" panose="02010600030101010101" pitchFamily="2" charset="-122"/>
              <a:ea typeface="DengXian" panose="02010600030101010101" pitchFamily="2" charset="-122"/>
              <a:cs typeface="Arial" panose="020B0604020202020204" pitchFamily="34" charset="0"/>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缺陷类型繁多，包含焊盘间隙、少锡、漏锡、起球、烧伤、焊盘断裂，其中烧伤、少锡只在细微的部位和良品有区别，对检测及分类算法有较大的挑战性</a:t>
            </a:r>
            <a:endPar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由于每个焊锡的形态不尽相同，传统</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2D</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检测算法无法适配，只能用人工检测</a:t>
            </a:r>
            <a:endPar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endParaRPr>
          </a:p>
          <a:p>
            <a:pPr>
              <a:lnSpc>
                <a:spcPct val="110000"/>
              </a:lnSpc>
            </a:pPr>
            <a:endParaRPr lang="zh-CN" altLang="en-US" dirty="0">
              <a:latin typeface="DengXian" panose="02010600030101010101" pitchFamily="2" charset="-122"/>
              <a:ea typeface="DengXian" panose="02010600030101010101" pitchFamily="2" charset="-122"/>
            </a:endParaRPr>
          </a:p>
        </p:txBody>
      </p:sp>
      <p:sp>
        <p:nvSpPr>
          <p:cNvPr id="29" name="文本框 28">
            <a:extLst>
              <a:ext uri="{FF2B5EF4-FFF2-40B4-BE49-F238E27FC236}">
                <a16:creationId xmlns:a16="http://schemas.microsoft.com/office/drawing/2014/main" id="{73AF251D-C150-4DC4-916C-8950FCAC62AE}"/>
              </a:ext>
            </a:extLst>
          </p:cNvPr>
          <p:cNvSpPr txBox="1"/>
          <p:nvPr/>
        </p:nvSpPr>
        <p:spPr>
          <a:xfrm>
            <a:off x="663838" y="940975"/>
            <a:ext cx="2580567" cy="1640706"/>
          </a:xfrm>
          <a:prstGeom prst="rect">
            <a:avLst/>
          </a:prstGeom>
          <a:noFill/>
        </p:spPr>
        <p:txBody>
          <a:bodyPr wrap="square">
            <a:spAutoFit/>
          </a:bodyPr>
          <a:lstStyle/>
          <a:p>
            <a:pPr algn="l">
              <a:lnSpc>
                <a:spcPct val="110000"/>
              </a:lnSpc>
              <a:spcBef>
                <a:spcPts val="600"/>
              </a:spcBef>
            </a:pPr>
            <a:r>
              <a:rPr lang="zh-CN" altLang="en-US" b="1" dirty="0">
                <a:solidFill>
                  <a:srgbClr val="0070C0"/>
                </a:solidFill>
                <a:latin typeface="DengXian" panose="02010600030101010101" pitchFamily="2" charset="-122"/>
                <a:ea typeface="DengXian" panose="02010600030101010101" pitchFamily="2" charset="-122"/>
                <a:cs typeface="Arial" panose="020B0604020202020204" pitchFamily="34" charset="0"/>
                <a:sym typeface="+mn-ea"/>
              </a:rPr>
              <a:t>项目需求：</a:t>
            </a:r>
            <a:endParaRPr lang="en-US" altLang="zh-CN" b="1" dirty="0">
              <a:solidFill>
                <a:srgbClr val="0070C0"/>
              </a:solidFill>
              <a:latin typeface="DengXian" panose="02010600030101010101" pitchFamily="2" charset="-122"/>
              <a:ea typeface="DengXian" panose="02010600030101010101" pitchFamily="2" charset="-122"/>
              <a:cs typeface="Arial" panose="020B0604020202020204" pitchFamily="34" charset="0"/>
            </a:endParaRPr>
          </a:p>
          <a:p>
            <a:pPr marL="285750" indent="-28575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检测耳机四个焊点是否存在漏锡、少锡、起球、焊缝间隙等缺陷</a:t>
            </a:r>
          </a:p>
          <a:p>
            <a:pPr marL="285750" indent="-28575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实现</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OK/NG</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二分类，并定位是哪个焊点</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NG</a:t>
            </a:r>
            <a:r>
              <a:rPr lang="zh-CN" altLang="en-US" sz="13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p>
        </p:txBody>
      </p:sp>
      <p:sp>
        <p:nvSpPr>
          <p:cNvPr id="30" name="文本框 29">
            <a:extLst>
              <a:ext uri="{FF2B5EF4-FFF2-40B4-BE49-F238E27FC236}">
                <a16:creationId xmlns:a16="http://schemas.microsoft.com/office/drawing/2014/main" id="{FDD8D6AB-8130-454E-8AFD-7D25EA565AFD}"/>
              </a:ext>
            </a:extLst>
          </p:cNvPr>
          <p:cNvSpPr txBox="1"/>
          <p:nvPr/>
        </p:nvSpPr>
        <p:spPr>
          <a:xfrm>
            <a:off x="8067941" y="940975"/>
            <a:ext cx="3534156" cy="2157770"/>
          </a:xfrm>
          <a:prstGeom prst="rect">
            <a:avLst/>
          </a:prstGeom>
          <a:noFill/>
        </p:spPr>
        <p:txBody>
          <a:bodyPr wrap="square">
            <a:spAutoFit/>
          </a:bodyPr>
          <a:lstStyle/>
          <a:p>
            <a:pPr algn="l">
              <a:lnSpc>
                <a:spcPct val="110000"/>
              </a:lnSpc>
            </a:pPr>
            <a:r>
              <a:rPr lang="zh-CN" altLang="en-US" b="1" dirty="0">
                <a:solidFill>
                  <a:srgbClr val="0070C0"/>
                </a:solidFill>
                <a:latin typeface="DengXian" panose="02010600030101010101" pitchFamily="2" charset="-122"/>
                <a:ea typeface="DengXian" panose="02010600030101010101" pitchFamily="2" charset="-122"/>
                <a:cs typeface="Arial" panose="020B0604020202020204" pitchFamily="34" charset="0"/>
                <a:sym typeface="+mn-ea"/>
              </a:rPr>
              <a:t>主要收益：</a:t>
            </a:r>
            <a:endParaRPr lang="zh-CN" altLang="en-US" b="1" dirty="0">
              <a:solidFill>
                <a:srgbClr val="0070C0"/>
              </a:solidFill>
              <a:latin typeface="DengXian" panose="02010600030101010101" pitchFamily="2" charset="-122"/>
              <a:ea typeface="DengXian" panose="02010600030101010101" pitchFamily="2" charset="-122"/>
              <a:cs typeface="Arial" panose="020B0604020202020204" pitchFamily="34" charset="0"/>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由于机台的高检测效率及准确率能为涉及该工艺的产线节省近</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300W</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的成本。</a:t>
            </a:r>
            <a:endPar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替换了客户人工抽检的方式，并且实现产品检测全覆盖避免了不良品组装到成品中造成的经济损失。</a:t>
            </a:r>
            <a:endPar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根据统计不良品的数量可以提升生产工艺及车间操作工的作业规范及效率。</a:t>
            </a:r>
          </a:p>
        </p:txBody>
      </p:sp>
      <p:sp>
        <p:nvSpPr>
          <p:cNvPr id="14" name="文本框 13">
            <a:extLst>
              <a:ext uri="{FF2B5EF4-FFF2-40B4-BE49-F238E27FC236}">
                <a16:creationId xmlns:a16="http://schemas.microsoft.com/office/drawing/2014/main" id="{759B62CA-7465-42B0-B1B7-BFD37C6CC05B}"/>
              </a:ext>
            </a:extLst>
          </p:cNvPr>
          <p:cNvSpPr txBox="1"/>
          <p:nvPr/>
        </p:nvSpPr>
        <p:spPr>
          <a:xfrm>
            <a:off x="575955" y="5632255"/>
            <a:ext cx="5832086" cy="338554"/>
          </a:xfrm>
          <a:prstGeom prst="rect">
            <a:avLst/>
          </a:prstGeom>
          <a:noFill/>
        </p:spPr>
        <p:txBody>
          <a:bodyPr wrap="square">
            <a:spAutoFit/>
          </a:bodyPr>
          <a:lstStyle/>
          <a:p>
            <a:pPr algn="just"/>
            <a:r>
              <a:rPr lang="zh-CN" altLang="en-US" sz="1600" b="1" dirty="0">
                <a:solidFill>
                  <a:srgbClr val="0070C0"/>
                </a:solidFill>
                <a:latin typeface="DengXian" panose="02010600030101010101" pitchFamily="2" charset="-122"/>
                <a:ea typeface="DengXian" panose="02010600030101010101" pitchFamily="2" charset="-122"/>
                <a:cs typeface="Arial" panose="020B0604020202020204" pitchFamily="34" charset="0"/>
              </a:rPr>
              <a:t>算法</a:t>
            </a:r>
            <a:r>
              <a:rPr lang="zh-CN" altLang="en-US" sz="1600" b="1" dirty="0">
                <a:solidFill>
                  <a:srgbClr val="0070C0"/>
                </a:solidFill>
                <a:latin typeface="DengXian" panose="02010600030101010101" pitchFamily="2" charset="-122"/>
                <a:ea typeface="DengXian" panose="02010600030101010101" pitchFamily="2" charset="-122"/>
                <a:cs typeface="Arial" panose="020B0604020202020204" pitchFamily="34" charset="0"/>
                <a:sym typeface="+mn-ea"/>
              </a:rPr>
              <a:t>：</a:t>
            </a:r>
            <a:r>
              <a:rPr lang="zh-CN" altLang="en-US" sz="14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基于深度学习的分类算法实现了对缺陷和良品的分类</a:t>
            </a:r>
          </a:p>
        </p:txBody>
      </p:sp>
      <p:sp>
        <p:nvSpPr>
          <p:cNvPr id="6" name="标题 5">
            <a:extLst>
              <a:ext uri="{FF2B5EF4-FFF2-40B4-BE49-F238E27FC236}">
                <a16:creationId xmlns:a16="http://schemas.microsoft.com/office/drawing/2014/main" id="{8D9396FF-04CE-F042-8A3E-973257BE229C}"/>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案例六</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焊点检测</a:t>
            </a:r>
          </a:p>
        </p:txBody>
      </p:sp>
      <p:pic>
        <p:nvPicPr>
          <p:cNvPr id="21" name="图片 20">
            <a:extLst>
              <a:ext uri="{FF2B5EF4-FFF2-40B4-BE49-F238E27FC236}">
                <a16:creationId xmlns:a16="http://schemas.microsoft.com/office/drawing/2014/main" id="{879BC0A5-13CB-E443-870D-22F21DD065A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177154" y="3182715"/>
            <a:ext cx="947904" cy="2221466"/>
          </a:xfrm>
          <a:prstGeom prst="rect">
            <a:avLst/>
          </a:prstGeom>
        </p:spPr>
      </p:pic>
      <p:pic>
        <p:nvPicPr>
          <p:cNvPr id="22" name="图片 21">
            <a:extLst>
              <a:ext uri="{FF2B5EF4-FFF2-40B4-BE49-F238E27FC236}">
                <a16:creationId xmlns:a16="http://schemas.microsoft.com/office/drawing/2014/main" id="{19E0BE49-E9A0-5742-AD6B-9D3EFC05D8E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04189" y="3182715"/>
            <a:ext cx="947904" cy="2221466"/>
          </a:xfrm>
          <a:prstGeom prst="rect">
            <a:avLst/>
          </a:prstGeom>
        </p:spPr>
      </p:pic>
      <p:sp>
        <p:nvSpPr>
          <p:cNvPr id="16" name="矩形 15">
            <a:extLst>
              <a:ext uri="{FF2B5EF4-FFF2-40B4-BE49-F238E27FC236}">
                <a16:creationId xmlns:a16="http://schemas.microsoft.com/office/drawing/2014/main" id="{40AD6FF1-FBE2-8C41-BA11-441A2D6297D0}"/>
              </a:ext>
            </a:extLst>
          </p:cNvPr>
          <p:cNvSpPr/>
          <p:nvPr/>
        </p:nvSpPr>
        <p:spPr>
          <a:xfrm>
            <a:off x="8205850" y="3312993"/>
            <a:ext cx="3161074" cy="1000663"/>
          </a:xfrm>
          <a:prstGeom prst="rect">
            <a:avLst/>
          </a:prstGeom>
          <a:solidFill>
            <a:srgbClr val="0070C0">
              <a:alpha val="15000"/>
            </a:srgbClr>
          </a:solidFill>
        </p:spPr>
        <p:txBody>
          <a:bodyPr wrap="square" anchor="ctr">
            <a:noAutofit/>
          </a:bodyPr>
          <a:lstStyle/>
          <a:p>
            <a:pPr algn="ctr">
              <a:lnSpc>
                <a:spcPct val="120000"/>
              </a:lnSpc>
              <a:spcBef>
                <a:spcPts val="600"/>
              </a:spcBef>
              <a:buClr>
                <a:srgbClr val="0092D1"/>
              </a:buClr>
              <a:buSzPct val="80000"/>
            </a:pPr>
            <a:r>
              <a:rPr lang="en-US" altLang="zh-CN" sz="2800" b="1" dirty="0">
                <a:solidFill>
                  <a:srgbClr val="1E6CBE"/>
                </a:solidFill>
                <a:latin typeface="DengXian" panose="02010600030101010101" pitchFamily="2" charset="-122"/>
                <a:ea typeface="SimHei" panose="02010609060101010101" pitchFamily="49" charset="-122"/>
                <a:cs typeface="Arial" panose="020B0604020202020204" pitchFamily="34" charset="0"/>
              </a:rPr>
              <a:t>99+%</a:t>
            </a:r>
            <a:br>
              <a:rPr lang="en-US" altLang="zh-CN" sz="2800" dirty="0">
                <a:solidFill>
                  <a:srgbClr val="1E6CBE"/>
                </a:solidFill>
                <a:latin typeface="DengXian" panose="02010600030101010101" pitchFamily="2" charset="-122"/>
                <a:ea typeface="SimHei" panose="02010609060101010101" pitchFamily="49" charset="-122"/>
                <a:cs typeface="Arial" panose="020B0604020202020204" pitchFamily="34" charset="0"/>
              </a:rPr>
            </a:br>
            <a:r>
              <a:rPr lang="zh-CN" altLang="en-US" sz="1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高检出率</a:t>
            </a:r>
          </a:p>
        </p:txBody>
      </p:sp>
      <p:sp>
        <p:nvSpPr>
          <p:cNvPr id="17" name="矩形 16">
            <a:extLst>
              <a:ext uri="{FF2B5EF4-FFF2-40B4-BE49-F238E27FC236}">
                <a16:creationId xmlns:a16="http://schemas.microsoft.com/office/drawing/2014/main" id="{9A12E6BD-57DF-074B-A01D-623FDE33F470}"/>
              </a:ext>
            </a:extLst>
          </p:cNvPr>
          <p:cNvSpPr/>
          <p:nvPr/>
        </p:nvSpPr>
        <p:spPr>
          <a:xfrm>
            <a:off x="8202324" y="4441411"/>
            <a:ext cx="3164599" cy="962770"/>
          </a:xfrm>
          <a:prstGeom prst="rect">
            <a:avLst/>
          </a:prstGeom>
          <a:solidFill>
            <a:srgbClr val="0070C0">
              <a:alpha val="15000"/>
            </a:srgbClr>
          </a:solidFill>
        </p:spPr>
        <p:txBody>
          <a:bodyPr wrap="square" anchor="ctr">
            <a:noAutofit/>
          </a:bodyPr>
          <a:lstStyle/>
          <a:p>
            <a:pPr algn="ctr">
              <a:lnSpc>
                <a:spcPct val="120000"/>
              </a:lnSpc>
              <a:spcBef>
                <a:spcPts val="600"/>
              </a:spcBef>
              <a:buClr>
                <a:srgbClr val="0092D1"/>
              </a:buClr>
              <a:buSzPct val="80000"/>
            </a:pPr>
            <a:r>
              <a:rPr lang="en-US" altLang="zh-CN" sz="2600" b="1" dirty="0">
                <a:solidFill>
                  <a:schemeClr val="accent1"/>
                </a:solidFill>
                <a:latin typeface="DengXian" panose="02010600030101010101" pitchFamily="2" charset="-122"/>
                <a:ea typeface="SimHei" panose="02010609060101010101" pitchFamily="49" charset="-122"/>
                <a:cs typeface="Arial" panose="020B0604020202020204" pitchFamily="34" charset="0"/>
                <a:sym typeface="+mn-ea"/>
              </a:rPr>
              <a:t>30%</a:t>
            </a:r>
            <a:br>
              <a:rPr lang="en-US" altLang="zh-CN" sz="1600" dirty="0">
                <a:solidFill>
                  <a:schemeClr val="bg1"/>
                </a:solidFill>
                <a:latin typeface="DengXian" panose="02010600030101010101" pitchFamily="2" charset="-122"/>
                <a:ea typeface="SimHei" panose="02010609060101010101" pitchFamily="49" charset="-122"/>
                <a:cs typeface="Arial" panose="020B0604020202020204" pitchFamily="34" charset="0"/>
              </a:rPr>
            </a:br>
            <a:r>
              <a:rPr lang="zh-CN" altLang="en-US" sz="1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算法进行优化加速，硬件配置低</a:t>
            </a:r>
          </a:p>
        </p:txBody>
      </p:sp>
    </p:spTree>
    <p:extLst>
      <p:ext uri="{BB962C8B-B14F-4D97-AF65-F5344CB8AC3E}">
        <p14:creationId xmlns:p14="http://schemas.microsoft.com/office/powerpoint/2010/main" val="1577188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6534113" y="4772711"/>
            <a:ext cx="4495800" cy="386715"/>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聚焦</a:t>
            </a:r>
            <a:r>
              <a:rPr kumimoji="0" lang="en-US" altLang="zh-CN"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AI </a:t>
            </a: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、引领科技</a:t>
            </a:r>
          </a:p>
        </p:txBody>
      </p:sp>
      <p:sp>
        <p:nvSpPr>
          <p:cNvPr id="5" name="文本框 4"/>
          <p:cNvSpPr txBox="1"/>
          <p:nvPr/>
        </p:nvSpPr>
        <p:spPr>
          <a:xfrm>
            <a:off x="7680251" y="4031946"/>
            <a:ext cx="3349662" cy="664797"/>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关于思谋</a:t>
            </a:r>
          </a:p>
        </p:txBody>
      </p:sp>
      <p:sp>
        <p:nvSpPr>
          <p:cNvPr id="21" name="任意多边形: 形状 20"/>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文本框 22"/>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01</a:t>
            </a:r>
          </a:p>
        </p:txBody>
      </p:sp>
    </p:spTree>
    <p:extLst>
      <p:ext uri="{BB962C8B-B14F-4D97-AF65-F5344CB8AC3E}">
        <p14:creationId xmlns:p14="http://schemas.microsoft.com/office/powerpoint/2010/main" val="3182231523"/>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案例七</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充电线圈外观缺陷检测</a:t>
            </a:r>
          </a:p>
        </p:txBody>
      </p:sp>
      <p:pic>
        <p:nvPicPr>
          <p:cNvPr id="6" name="图片 5">
            <a:extLst>
              <a:ext uri="{FF2B5EF4-FFF2-40B4-BE49-F238E27FC236}">
                <a16:creationId xmlns:a16="http://schemas.microsoft.com/office/drawing/2014/main" id="{0F6EB0B8-D332-4A66-9E64-1DD325826E8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625320" y="905411"/>
            <a:ext cx="3566679" cy="5315091"/>
          </a:xfrm>
          <a:prstGeom prst="rect">
            <a:avLst/>
          </a:prstGeom>
        </p:spPr>
      </p:pic>
      <p:sp>
        <p:nvSpPr>
          <p:cNvPr id="27" name="矩形 26">
            <a:extLst>
              <a:ext uri="{FF2B5EF4-FFF2-40B4-BE49-F238E27FC236}">
                <a16:creationId xmlns:a16="http://schemas.microsoft.com/office/drawing/2014/main" id="{D2F1523F-DD6C-454A-BE3F-D1D871A9EF67}"/>
              </a:ext>
            </a:extLst>
          </p:cNvPr>
          <p:cNvSpPr/>
          <p:nvPr/>
        </p:nvSpPr>
        <p:spPr>
          <a:xfrm>
            <a:off x="8625320" y="905413"/>
            <a:ext cx="3566680" cy="5315091"/>
          </a:xfrm>
          <a:prstGeom prst="rect">
            <a:avLst/>
          </a:prstGeom>
          <a:solidFill>
            <a:schemeClr val="bg2">
              <a:lumMod val="10000"/>
              <a:alpha val="40000"/>
            </a:schemeClr>
          </a:solidFill>
          <a:ln>
            <a:no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28" name="矩形 27">
            <a:extLst>
              <a:ext uri="{FF2B5EF4-FFF2-40B4-BE49-F238E27FC236}">
                <a16:creationId xmlns:a16="http://schemas.microsoft.com/office/drawing/2014/main" id="{3054E725-402D-4E8F-A544-DBE734D7D64C}"/>
              </a:ext>
            </a:extLst>
          </p:cNvPr>
          <p:cNvSpPr/>
          <p:nvPr/>
        </p:nvSpPr>
        <p:spPr>
          <a:xfrm>
            <a:off x="8961260" y="1332542"/>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99%+</a:t>
            </a:r>
          </a:p>
          <a:p>
            <a:pPr algn="just"/>
            <a:r>
              <a:rPr lang="en-US" altLang="zh-CN" sz="1600" dirty="0">
                <a:solidFill>
                  <a:schemeClr val="bg1"/>
                </a:solidFill>
                <a:latin typeface="等线" panose="020F0502020204030204"/>
                <a:ea typeface="等线" panose="02010600030101010101" pitchFamily="2" charset="-122"/>
                <a:sym typeface="Arial" panose="020B0604020202020204" pitchFamily="34" charset="0"/>
              </a:rPr>
              <a:t>NG</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缺陷有效检出率，超过绝大部分普通</a:t>
            </a:r>
            <a:r>
              <a:rPr lang="en-US" altLang="zh-CN" sz="1600" dirty="0">
                <a:solidFill>
                  <a:schemeClr val="bg1"/>
                </a:solidFill>
                <a:latin typeface="等线" panose="020F0502020204030204"/>
                <a:ea typeface="等线" panose="02010600030101010101" pitchFamily="2" charset="-122"/>
                <a:sym typeface="Arial" panose="020B0604020202020204" pitchFamily="34" charset="0"/>
              </a:rPr>
              <a:t>QC</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人员</a:t>
            </a:r>
          </a:p>
        </p:txBody>
      </p:sp>
      <p:sp>
        <p:nvSpPr>
          <p:cNvPr id="29" name="矩形 28">
            <a:extLst>
              <a:ext uri="{FF2B5EF4-FFF2-40B4-BE49-F238E27FC236}">
                <a16:creationId xmlns:a16="http://schemas.microsoft.com/office/drawing/2014/main" id="{EAFC099E-50E3-4FF4-8BA5-3F9796926C71}"/>
              </a:ext>
            </a:extLst>
          </p:cNvPr>
          <p:cNvSpPr/>
          <p:nvPr/>
        </p:nvSpPr>
        <p:spPr>
          <a:xfrm>
            <a:off x="8961260" y="2909377"/>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80%</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质检人员取代，极大地减少线上工人的数量</a:t>
            </a:r>
          </a:p>
        </p:txBody>
      </p:sp>
      <p:sp>
        <p:nvSpPr>
          <p:cNvPr id="39" name="矩形 38">
            <a:extLst>
              <a:ext uri="{FF2B5EF4-FFF2-40B4-BE49-F238E27FC236}">
                <a16:creationId xmlns:a16="http://schemas.microsoft.com/office/drawing/2014/main" id="{5F851028-A0FA-4605-A7CD-961FB5A297A4}"/>
              </a:ext>
            </a:extLst>
          </p:cNvPr>
          <p:cNvSpPr/>
          <p:nvPr/>
        </p:nvSpPr>
        <p:spPr>
          <a:xfrm>
            <a:off x="8961260" y="4486213"/>
            <a:ext cx="2880000" cy="1296000"/>
          </a:xfrm>
          <a:prstGeom prst="rect">
            <a:avLst/>
          </a:prstGeom>
          <a:solidFill>
            <a:schemeClr val="tx1">
              <a:lumMod val="85000"/>
              <a:lumOff val="15000"/>
              <a:alpha val="80000"/>
            </a:schemeClr>
          </a:solidFill>
        </p:spPr>
        <p:txBody>
          <a:bodyPr wrap="square" rtlCol="0" anchor="ctr">
            <a:noAutofit/>
          </a:bodyPr>
          <a:lstStyle/>
          <a:p>
            <a:pPr algn="ctr" fontAlgn="base">
              <a:spcBef>
                <a:spcPts val="1200"/>
              </a:spcBef>
              <a:spcAft>
                <a:spcPct val="0"/>
              </a:spcAft>
              <a:buClr>
                <a:srgbClr val="F0AB00"/>
              </a:buClr>
              <a:buSzPct val="80000"/>
            </a:pP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rPr>
              <a:t>200W+</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经济效益，节约人力成本，提升产线产量</a:t>
            </a:r>
          </a:p>
        </p:txBody>
      </p:sp>
      <p:sp>
        <p:nvSpPr>
          <p:cNvPr id="43" name="文本框 42">
            <a:extLst>
              <a:ext uri="{FF2B5EF4-FFF2-40B4-BE49-F238E27FC236}">
                <a16:creationId xmlns:a16="http://schemas.microsoft.com/office/drawing/2014/main" id="{E12B4F3C-BB7C-4489-9A31-6DAB11E57D33}"/>
              </a:ext>
            </a:extLst>
          </p:cNvPr>
          <p:cNvSpPr txBox="1"/>
          <p:nvPr/>
        </p:nvSpPr>
        <p:spPr>
          <a:xfrm>
            <a:off x="249140" y="2028598"/>
            <a:ext cx="4155860" cy="959686"/>
          </a:xfrm>
          <a:prstGeom prst="rect">
            <a:avLst/>
          </a:prstGeom>
          <a:noFill/>
        </p:spPr>
        <p:txBody>
          <a:bodyPr wrap="square" rtlCol="0">
            <a:spAutoFit/>
          </a:bodyPr>
          <a:lstStyle/>
          <a:p>
            <a:pPr marL="0" marR="0" lvl="0" indent="0" defTabSz="825500" rtl="0" eaLnBrk="1" fontAlgn="auto" latinLnBrk="0" hangingPunct="0">
              <a:lnSpc>
                <a:spcPct val="12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tx1">
                    <a:lumMod val="85000"/>
                    <a:lumOff val="15000"/>
                  </a:schemeClr>
                </a:solidFill>
                <a:effectLst/>
                <a:uLnTx/>
                <a:uFillTx/>
                <a:latin typeface="等线" panose="02010600030101010101" pitchFamily="2" charset="-122"/>
                <a:ea typeface="等线" panose="02010600030101010101" pitchFamily="2" charset="-122"/>
                <a:sym typeface="Helvetica Neue Medium"/>
              </a:rPr>
              <a:t>项目内容</a:t>
            </a:r>
            <a:r>
              <a:rPr kumimoji="0" lang="zh-CN" altLang="en-US" sz="1600" b="0" i="0" u="none" strike="noStrike" kern="0" cap="none" spc="0" normalizeH="0" baseline="0" noProof="0" dirty="0">
                <a:ln>
                  <a:noFill/>
                </a:ln>
                <a:solidFill>
                  <a:schemeClr val="tx1">
                    <a:lumMod val="85000"/>
                    <a:lumOff val="15000"/>
                  </a:schemeClr>
                </a:solidFill>
                <a:effectLst/>
                <a:uLnTx/>
                <a:uFillTx/>
                <a:latin typeface="等线" panose="02010600030101010101" pitchFamily="2" charset="-122"/>
                <a:ea typeface="等线" panose="02010600030101010101" pitchFamily="2" charset="-122"/>
                <a:sym typeface="Helvetica Neue Medium"/>
              </a:rPr>
              <a:t>：</a:t>
            </a:r>
            <a:r>
              <a:rPr lang="zh-CN" altLang="en-US"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无线充电线圈的</a:t>
            </a:r>
            <a:r>
              <a:rPr lang="zh-CN" altLang="en-US" sz="1600" b="1" kern="0" dirty="0">
                <a:solidFill>
                  <a:srgbClr val="0070C0"/>
                </a:solidFill>
                <a:latin typeface="等线" panose="02010600030101010101" pitchFamily="2" charset="-122"/>
                <a:ea typeface="等线" panose="02010600030101010101" pitchFamily="2" charset="-122"/>
                <a:sym typeface="Helvetica Neue Medium"/>
              </a:rPr>
              <a:t>表面缺陷检测</a:t>
            </a:r>
            <a:endParaRPr lang="en-US" altLang="zh-CN" sz="1600" b="1" kern="0" dirty="0">
              <a:solidFill>
                <a:srgbClr val="0070C0"/>
              </a:solidFill>
              <a:latin typeface="等线" panose="02010600030101010101" pitchFamily="2" charset="-122"/>
              <a:ea typeface="等线" panose="02010600030101010101" pitchFamily="2" charset="-122"/>
              <a:sym typeface="Helvetica Neue Medium"/>
            </a:endParaRPr>
          </a:p>
          <a:p>
            <a:pPr marL="0" marR="0" lvl="0" indent="0" defTabSz="825500" rtl="0" eaLnBrk="1" fontAlgn="auto" latinLnBrk="0" hangingPunct="0">
              <a:lnSpc>
                <a:spcPct val="120000"/>
              </a:lnSpc>
              <a:spcBef>
                <a:spcPts val="0"/>
              </a:spcBef>
              <a:spcAft>
                <a:spcPts val="0"/>
              </a:spcAft>
              <a:buClrTx/>
              <a:buSzTx/>
              <a:buFontTx/>
              <a:buNone/>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线圈组成</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en-US" altLang="zh-CN"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Coil, HSG,Lead</a:t>
            </a:r>
            <a:r>
              <a:rPr lang="zh-CN" altLang="en-US"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等</a:t>
            </a:r>
            <a:endParaRPr lang="en-US" altLang="zh-CN"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endParaRPr>
          </a:p>
          <a:p>
            <a:pPr marL="0" marR="0" lvl="0" indent="0" defTabSz="825500" rtl="0" eaLnBrk="1" fontAlgn="auto" latinLnBrk="0" hangingPunct="0">
              <a:lnSpc>
                <a:spcPct val="120000"/>
              </a:lnSpc>
              <a:spcBef>
                <a:spcPts val="0"/>
              </a:spcBef>
              <a:spcAft>
                <a:spcPts val="0"/>
              </a:spcAft>
              <a:buClrTx/>
              <a:buSzTx/>
              <a:buFontTx/>
              <a:buNone/>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缺陷类型</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zh-CN" altLang="en-US"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裂纹，露底材，脏污等</a:t>
            </a:r>
            <a:r>
              <a:rPr lang="en-US" altLang="zh-CN" sz="1600" b="1" kern="0" dirty="0">
                <a:solidFill>
                  <a:srgbClr val="0070C0"/>
                </a:solidFill>
                <a:latin typeface="等线" panose="02010600030101010101" pitchFamily="2" charset="-122"/>
                <a:ea typeface="等线" panose="02010600030101010101" pitchFamily="2" charset="-122"/>
                <a:sym typeface="Helvetica Neue Medium"/>
              </a:rPr>
              <a:t>22</a:t>
            </a:r>
            <a:r>
              <a:rPr lang="zh-CN" altLang="en-US" sz="1600" b="1" kern="0" dirty="0">
                <a:solidFill>
                  <a:srgbClr val="0070C0"/>
                </a:solidFill>
                <a:latin typeface="等线" panose="02010600030101010101" pitchFamily="2" charset="-122"/>
                <a:ea typeface="等线" panose="02010600030101010101" pitchFamily="2" charset="-122"/>
                <a:sym typeface="Helvetica Neue Medium"/>
              </a:rPr>
              <a:t>种缺陷</a:t>
            </a:r>
            <a:endParaRPr lang="en-US" altLang="zh-CN" sz="1600" b="1" kern="0" dirty="0">
              <a:solidFill>
                <a:srgbClr val="0070C0"/>
              </a:solidFill>
              <a:latin typeface="等线" panose="02010600030101010101" pitchFamily="2" charset="-122"/>
              <a:ea typeface="等线" panose="02010600030101010101" pitchFamily="2" charset="-122"/>
            </a:endParaRPr>
          </a:p>
        </p:txBody>
      </p:sp>
      <p:sp>
        <p:nvSpPr>
          <p:cNvPr id="44" name="箭头: 五边形 43">
            <a:extLst>
              <a:ext uri="{FF2B5EF4-FFF2-40B4-BE49-F238E27FC236}">
                <a16:creationId xmlns:a16="http://schemas.microsoft.com/office/drawing/2014/main" id="{9C41559F-DE32-46E7-AD0C-FA301111C8F1}"/>
              </a:ext>
            </a:extLst>
          </p:cNvPr>
          <p:cNvSpPr/>
          <p:nvPr/>
        </p:nvSpPr>
        <p:spPr>
          <a:xfrm>
            <a:off x="350740" y="3898305"/>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项目难点</a:t>
            </a:r>
          </a:p>
        </p:txBody>
      </p:sp>
      <p:sp>
        <p:nvSpPr>
          <p:cNvPr id="45" name="箭头: 五边形 44">
            <a:extLst>
              <a:ext uri="{FF2B5EF4-FFF2-40B4-BE49-F238E27FC236}">
                <a16:creationId xmlns:a16="http://schemas.microsoft.com/office/drawing/2014/main" id="{03A4D6BE-4114-40A2-97DE-BFFB096B013D}"/>
              </a:ext>
            </a:extLst>
          </p:cNvPr>
          <p:cNvSpPr/>
          <p:nvPr/>
        </p:nvSpPr>
        <p:spPr>
          <a:xfrm>
            <a:off x="4571999" y="1548172"/>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物料说明</a:t>
            </a:r>
          </a:p>
        </p:txBody>
      </p:sp>
      <p:sp>
        <p:nvSpPr>
          <p:cNvPr id="46" name="文本框 45">
            <a:extLst>
              <a:ext uri="{FF2B5EF4-FFF2-40B4-BE49-F238E27FC236}">
                <a16:creationId xmlns:a16="http://schemas.microsoft.com/office/drawing/2014/main" id="{E04B8913-BD80-4EC0-875C-4728F01ACCC4}"/>
              </a:ext>
            </a:extLst>
          </p:cNvPr>
          <p:cNvSpPr txBox="1"/>
          <p:nvPr/>
        </p:nvSpPr>
        <p:spPr>
          <a:xfrm>
            <a:off x="224788" y="4420748"/>
            <a:ext cx="3959862" cy="1255152"/>
          </a:xfrm>
          <a:prstGeom prst="rect">
            <a:avLst/>
          </a:prstGeom>
          <a:noFill/>
        </p:spPr>
        <p:txBody>
          <a:bodyPr wrap="square" rtlCol="0">
            <a:spAutoFit/>
          </a:bodyPr>
          <a:lstStyle/>
          <a:p>
            <a:pPr marL="0" marR="0" lvl="0" indent="0" algn="just" defTabSz="825500" rtl="0" eaLnBrk="1" fontAlgn="auto" latinLnBrk="0" hangingPunct="0">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85000"/>
                    <a:lumOff val="15000"/>
                  </a:schemeClr>
                </a:solidFill>
                <a:effectLst/>
                <a:uLnTx/>
                <a:uFillTx/>
                <a:latin typeface="等线" panose="020F0502020204030204"/>
                <a:ea typeface="等线" panose="02010600030101010101" pitchFamily="2" charset="-122"/>
                <a:cs typeface="+mn-cs"/>
              </a:rPr>
              <a:t>缺陷小</a:t>
            </a:r>
            <a:r>
              <a:rPr kumimoji="0" lang="zh-CN" altLang="en-US" sz="1600" i="0" u="none" strike="noStrike" kern="1200" cap="none" spc="0" normalizeH="0" baseline="0" noProof="0" dirty="0">
                <a:ln>
                  <a:noFill/>
                </a:ln>
                <a:solidFill>
                  <a:schemeClr val="tx1">
                    <a:lumMod val="85000"/>
                    <a:lumOff val="15000"/>
                  </a:schemeClr>
                </a:solidFill>
                <a:effectLst/>
                <a:uLnTx/>
                <a:uFillTx/>
                <a:latin typeface="等线" panose="020F0502020204030204"/>
                <a:ea typeface="等线" panose="02010600030101010101" pitchFamily="2" charset="-122"/>
                <a:cs typeface="+mn-cs"/>
              </a:rPr>
              <a:t>：</a:t>
            </a:r>
            <a:r>
              <a:rPr kumimoji="0" lang="zh-CN" altLang="en-US" sz="1600" i="0" u="none" strike="noStrike" kern="1200" cap="none" spc="0" normalizeH="0" baseline="0" noProof="0" dirty="0">
                <a:ln>
                  <a:noFill/>
                </a:ln>
                <a:solidFill>
                  <a:schemeClr val="tx1">
                    <a:lumMod val="75000"/>
                    <a:lumOff val="25000"/>
                  </a:schemeClr>
                </a:solidFill>
                <a:effectLst/>
                <a:uLnTx/>
                <a:uFillTx/>
                <a:latin typeface="等线" panose="020F0502020204030204"/>
                <a:ea typeface="等线" panose="02010600030101010101" pitchFamily="2" charset="-122"/>
                <a:cs typeface="+mn-cs"/>
              </a:rPr>
              <a:t>最小缺陷尺寸达到</a:t>
            </a:r>
            <a:r>
              <a:rPr kumimoji="0" lang="en-US" altLang="zh-CN" sz="1600" b="1"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0.1mm</a:t>
            </a:r>
            <a:r>
              <a:rPr kumimoji="0" lang="en-US" altLang="zh-CN" sz="1600" b="1" i="0" u="none" strike="noStrike" kern="1200" cap="none" spc="0" normalizeH="0" baseline="30000" noProof="0" dirty="0">
                <a:ln>
                  <a:noFill/>
                </a:ln>
                <a:solidFill>
                  <a:srgbClr val="0070C0"/>
                </a:solidFill>
                <a:effectLst/>
                <a:uLnTx/>
                <a:uFillTx/>
                <a:latin typeface="等线" panose="020F0502020204030204"/>
                <a:ea typeface="等线" panose="02010600030101010101" pitchFamily="2" charset="-122"/>
                <a:cs typeface="+mn-cs"/>
              </a:rPr>
              <a:t>2</a:t>
            </a:r>
          </a:p>
          <a:p>
            <a:pPr marL="0" marR="0" lvl="0" indent="0" algn="just" defTabSz="825500" rtl="0" eaLnBrk="1" fontAlgn="auto" latinLnBrk="0" hangingPunct="0">
              <a:lnSpc>
                <a:spcPct val="120000"/>
              </a:lnSpc>
              <a:spcBef>
                <a:spcPts val="0"/>
              </a:spcBef>
              <a:spcAft>
                <a:spcPts val="0"/>
              </a:spcAft>
              <a:buClrTx/>
              <a:buSzTx/>
              <a:buFontTx/>
              <a:buNone/>
              <a:defRPr/>
            </a:pPr>
            <a:r>
              <a:rPr kumimoji="0" lang="zh-CN" altLang="en-US" sz="1600" b="1" i="0" u="none" strike="noStrike" kern="1200" cap="none" spc="0" normalizeH="0" noProof="0" dirty="0">
                <a:ln>
                  <a:noFill/>
                </a:ln>
                <a:solidFill>
                  <a:schemeClr val="tx1">
                    <a:lumMod val="85000"/>
                    <a:lumOff val="15000"/>
                  </a:schemeClr>
                </a:solidFill>
                <a:effectLst/>
                <a:uLnTx/>
                <a:uFillTx/>
                <a:latin typeface="等线" panose="020F0502020204030204"/>
                <a:ea typeface="等线" panose="02010600030101010101" pitchFamily="2" charset="-122"/>
                <a:cs typeface="+mn-cs"/>
              </a:rPr>
              <a:t>缺陷多</a:t>
            </a:r>
            <a:r>
              <a:rPr kumimoji="0" lang="zh-CN" altLang="en-US" sz="1600" i="0" u="none" strike="noStrike" kern="1200" cap="none" spc="0" normalizeH="0" noProof="0" dirty="0">
                <a:ln>
                  <a:noFill/>
                </a:ln>
                <a:solidFill>
                  <a:schemeClr val="tx1">
                    <a:lumMod val="85000"/>
                    <a:lumOff val="15000"/>
                  </a:schemeClr>
                </a:solidFill>
                <a:effectLst/>
                <a:uLnTx/>
                <a:uFillTx/>
                <a:latin typeface="等线" panose="020F0502020204030204"/>
                <a:ea typeface="等线" panose="02010600030101010101" pitchFamily="2" charset="-122"/>
                <a:cs typeface="+mn-cs"/>
              </a:rPr>
              <a:t>：</a:t>
            </a:r>
            <a:r>
              <a:rPr kumimoji="0" lang="zh-CN" altLang="en-US" sz="1600" i="0" u="none" strike="noStrike" kern="1200" cap="none" spc="0" normalizeH="0" noProof="0" dirty="0">
                <a:ln>
                  <a:noFill/>
                </a:ln>
                <a:solidFill>
                  <a:schemeClr val="tx1">
                    <a:lumMod val="75000"/>
                    <a:lumOff val="25000"/>
                  </a:schemeClr>
                </a:solidFill>
                <a:effectLst/>
                <a:uLnTx/>
                <a:uFillTx/>
                <a:latin typeface="等线" panose="020F0502020204030204"/>
                <a:ea typeface="等线" panose="02010600030101010101" pitchFamily="2" charset="-122"/>
                <a:cs typeface="+mn-cs"/>
              </a:rPr>
              <a:t>总体检测缺陷多达</a:t>
            </a:r>
            <a:r>
              <a:rPr kumimoji="0" lang="en-US" altLang="zh-CN"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22</a:t>
            </a:r>
            <a:r>
              <a:rPr kumimoji="0" lang="zh-CN" altLang="en-US"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种</a:t>
            </a:r>
            <a:endParaRPr kumimoji="0" lang="en-US" altLang="zh-CN"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endParaRPr>
          </a:p>
          <a:p>
            <a:pPr marL="0" marR="0" lvl="0" indent="0" algn="just" defTabSz="825500" rtl="0" eaLnBrk="1" fontAlgn="auto" latinLnBrk="0" hangingPunct="0">
              <a:lnSpc>
                <a:spcPct val="120000"/>
              </a:lnSpc>
              <a:spcBef>
                <a:spcPts val="0"/>
              </a:spcBef>
              <a:spcAft>
                <a:spcPts val="0"/>
              </a:spcAft>
              <a:buClrTx/>
              <a:buSzTx/>
              <a:buFontTx/>
              <a:buNone/>
              <a:defRPr/>
            </a:pPr>
            <a:r>
              <a:rPr lang="zh-CN" altLang="en-US" sz="1600" b="1" dirty="0">
                <a:solidFill>
                  <a:schemeClr val="tx1">
                    <a:lumMod val="85000"/>
                    <a:lumOff val="15000"/>
                  </a:schemeClr>
                </a:solidFill>
                <a:latin typeface="等线" panose="020F0502020204030204"/>
                <a:ea typeface="等线" panose="02010600030101010101" pitchFamily="2" charset="-122"/>
              </a:rPr>
              <a:t>要求高</a:t>
            </a:r>
            <a:r>
              <a:rPr lang="zh-CN" altLang="en-US" sz="1600" dirty="0">
                <a:solidFill>
                  <a:schemeClr val="tx1">
                    <a:lumMod val="85000"/>
                    <a:lumOff val="15000"/>
                  </a:schemeClr>
                </a:solidFill>
                <a:latin typeface="等线" panose="020F0502020204030204"/>
                <a:ea typeface="等线" panose="02010600030101010101" pitchFamily="2" charset="-122"/>
              </a:rPr>
              <a:t>：</a:t>
            </a:r>
            <a:r>
              <a:rPr lang="en-US" altLang="zh-CN" sz="1600" dirty="0">
                <a:solidFill>
                  <a:schemeClr val="tx1">
                    <a:lumMod val="75000"/>
                    <a:lumOff val="25000"/>
                  </a:schemeClr>
                </a:solidFill>
                <a:latin typeface="等线" panose="020F0502020204030204"/>
                <a:ea typeface="等线" panose="02010600030101010101" pitchFamily="2" charset="-122"/>
              </a:rPr>
              <a:t>A</a:t>
            </a:r>
            <a:r>
              <a:rPr lang="zh-CN" altLang="en-US" sz="1600" dirty="0">
                <a:solidFill>
                  <a:schemeClr val="tx1">
                    <a:lumMod val="75000"/>
                    <a:lumOff val="25000"/>
                  </a:schemeClr>
                </a:solidFill>
                <a:latin typeface="等线" panose="020F0502020204030204"/>
                <a:ea typeface="等线" panose="02010600030101010101" pitchFamily="2" charset="-122"/>
              </a:rPr>
              <a:t>公司的验收标准，同时考虑</a:t>
            </a:r>
            <a:r>
              <a:rPr lang="zh-CN" altLang="en-US" sz="1600" b="1" dirty="0">
                <a:solidFill>
                  <a:srgbClr val="0070C0"/>
                </a:solidFill>
                <a:latin typeface="等线" panose="020F0502020204030204"/>
                <a:ea typeface="等线" panose="02010600030101010101" pitchFamily="2" charset="-122"/>
              </a:rPr>
              <a:t>位置和大小</a:t>
            </a:r>
            <a:endParaRPr lang="en-US" altLang="zh-CN" sz="1600" b="1" dirty="0">
              <a:solidFill>
                <a:srgbClr val="0070C0"/>
              </a:solidFill>
              <a:latin typeface="等线" panose="020F0502020204030204"/>
              <a:ea typeface="等线" panose="02010600030101010101" pitchFamily="2" charset="-122"/>
            </a:endParaRPr>
          </a:p>
        </p:txBody>
      </p:sp>
      <p:sp>
        <p:nvSpPr>
          <p:cNvPr id="70" name="箭头: 五边形 69">
            <a:extLst>
              <a:ext uri="{FF2B5EF4-FFF2-40B4-BE49-F238E27FC236}">
                <a16:creationId xmlns:a16="http://schemas.microsoft.com/office/drawing/2014/main" id="{61CFF364-F0A3-4037-B1CE-8069183FF1B4}"/>
              </a:ext>
            </a:extLst>
          </p:cNvPr>
          <p:cNvSpPr/>
          <p:nvPr/>
        </p:nvSpPr>
        <p:spPr>
          <a:xfrm>
            <a:off x="4571999" y="3898304"/>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解决方案</a:t>
            </a:r>
          </a:p>
        </p:txBody>
      </p:sp>
      <p:sp>
        <p:nvSpPr>
          <p:cNvPr id="72" name="文本框 71">
            <a:extLst>
              <a:ext uri="{FF2B5EF4-FFF2-40B4-BE49-F238E27FC236}">
                <a16:creationId xmlns:a16="http://schemas.microsoft.com/office/drawing/2014/main" id="{562FF05D-1644-4FF8-9592-9E4EFB84BDC3}"/>
              </a:ext>
            </a:extLst>
          </p:cNvPr>
          <p:cNvSpPr txBox="1"/>
          <p:nvPr/>
        </p:nvSpPr>
        <p:spPr>
          <a:xfrm>
            <a:off x="4480635" y="4418125"/>
            <a:ext cx="3749135" cy="959686"/>
          </a:xfrm>
          <a:prstGeom prst="rect">
            <a:avLst/>
          </a:prstGeom>
          <a:noFill/>
        </p:spPr>
        <p:txBody>
          <a:bodyPr wrap="square" rtlCol="0">
            <a:spAutoFit/>
          </a:bodyPr>
          <a:lstStyle/>
          <a:p>
            <a:pPr marR="0" lvl="0" defTabSz="825500" rtl="0" eaLnBrk="1" fontAlgn="auto" latinLnBrk="0" hangingPunct="0">
              <a:lnSpc>
                <a:spcPct val="120000"/>
              </a:lnSpc>
              <a:spcBef>
                <a:spcPts val="0"/>
              </a:spcBef>
              <a:spcAft>
                <a:spcPts val="0"/>
              </a:spcAft>
              <a:buClrTx/>
              <a:buSzTx/>
              <a:defRPr/>
            </a:pPr>
            <a:r>
              <a:rPr kumimoji="0" lang="zh-CN" altLang="en-US" sz="1600" i="0" u="none" strike="noStrike" kern="1200" cap="none" spc="0" normalizeH="0" noProof="0" dirty="0">
                <a:ln>
                  <a:noFill/>
                </a:ln>
                <a:solidFill>
                  <a:schemeClr val="tx1">
                    <a:lumMod val="75000"/>
                    <a:lumOff val="25000"/>
                  </a:schemeClr>
                </a:solidFill>
                <a:effectLst/>
                <a:uLnTx/>
                <a:uFillTx/>
                <a:latin typeface="等线" panose="020F0502020204030204"/>
                <a:ea typeface="等线" panose="02010600030101010101" pitchFamily="2" charset="-122"/>
                <a:cs typeface="+mn-cs"/>
              </a:rPr>
              <a:t>基于</a:t>
            </a:r>
            <a:r>
              <a:rPr kumimoji="0" lang="zh-CN" altLang="en-US" sz="1600" i="0" u="none" strike="noStrike" kern="1200" cap="none" spc="0" normalizeH="0" noProof="0" dirty="0">
                <a:ln>
                  <a:noFill/>
                </a:ln>
                <a:solidFill>
                  <a:schemeClr val="tx1">
                    <a:lumMod val="85000"/>
                    <a:lumOff val="15000"/>
                  </a:schemeClr>
                </a:solidFill>
                <a:effectLst/>
                <a:uLnTx/>
                <a:uFillTx/>
                <a:latin typeface="等线" panose="020F0502020204030204"/>
                <a:ea typeface="等线" panose="02010600030101010101" pitchFamily="2" charset="-122"/>
                <a:cs typeface="+mn-cs"/>
              </a:rPr>
              <a:t> </a:t>
            </a:r>
            <a:r>
              <a:rPr kumimoji="0" lang="en-US" altLang="zh-CN"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SMore Vimo</a:t>
            </a:r>
            <a:r>
              <a:rPr kumimoji="0" lang="zh-CN" altLang="en-US"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 工业</a:t>
            </a:r>
            <a:r>
              <a:rPr kumimoji="0" lang="en-US" altLang="zh-CN"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AI</a:t>
            </a:r>
            <a:r>
              <a:rPr kumimoji="0" lang="zh-CN" altLang="en-US"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多分类 </a:t>
            </a:r>
            <a:r>
              <a:rPr kumimoji="0" lang="zh-CN" altLang="en-US" sz="1600" i="0" u="none" strike="noStrike" kern="1200" cap="none" spc="0" normalizeH="0" noProof="0" dirty="0">
                <a:ln>
                  <a:noFill/>
                </a:ln>
                <a:solidFill>
                  <a:schemeClr val="tx1">
                    <a:lumMod val="75000"/>
                    <a:lumOff val="25000"/>
                  </a:schemeClr>
                </a:solidFill>
                <a:effectLst/>
                <a:uLnTx/>
                <a:uFillTx/>
                <a:latin typeface="等线" panose="020F0502020204030204"/>
                <a:ea typeface="等线" panose="02010600030101010101" pitchFamily="2" charset="-122"/>
                <a:cs typeface="+mn-cs"/>
              </a:rPr>
              <a:t>检测算法</a:t>
            </a:r>
            <a:r>
              <a:rPr lang="zh-CN" altLang="en-US" sz="1600" dirty="0">
                <a:solidFill>
                  <a:schemeClr val="tx1">
                    <a:lumMod val="75000"/>
                    <a:lumOff val="25000"/>
                  </a:schemeClr>
                </a:solidFill>
                <a:latin typeface="等线" panose="020F0502020204030204"/>
                <a:ea typeface="等线" panose="02010600030101010101" pitchFamily="2" charset="-122"/>
              </a:rPr>
              <a:t>利用 </a:t>
            </a:r>
            <a:r>
              <a:rPr lang="zh-CN" altLang="en-US" sz="1600" b="1" dirty="0">
                <a:solidFill>
                  <a:srgbClr val="0070C0"/>
                </a:solidFill>
                <a:latin typeface="等线" panose="020F0502020204030204"/>
                <a:ea typeface="等线" panose="02010600030101010101" pitchFamily="2" charset="-122"/>
              </a:rPr>
              <a:t>算法融合技术</a:t>
            </a:r>
            <a:r>
              <a:rPr lang="zh-CN" altLang="en-US" sz="1600" dirty="0">
                <a:solidFill>
                  <a:schemeClr val="tx1">
                    <a:lumMod val="85000"/>
                    <a:lumOff val="15000"/>
                  </a:schemeClr>
                </a:solidFill>
                <a:latin typeface="等线" panose="020F0502020204030204"/>
                <a:ea typeface="等线" panose="02010600030101010101" pitchFamily="2" charset="-122"/>
              </a:rPr>
              <a:t>，</a:t>
            </a:r>
            <a:r>
              <a:rPr lang="zh-CN" altLang="en-US" sz="1600" dirty="0">
                <a:solidFill>
                  <a:schemeClr val="tx1">
                    <a:lumMod val="75000"/>
                    <a:lumOff val="25000"/>
                  </a:schemeClr>
                </a:solidFill>
                <a:latin typeface="等线" panose="020F0502020204030204"/>
                <a:ea typeface="等线" panose="02010600030101010101" pitchFamily="2" charset="-122"/>
              </a:rPr>
              <a:t>优化整体效果</a:t>
            </a:r>
            <a:r>
              <a:rPr lang="zh-CN" altLang="en-US" sz="1600" b="1" dirty="0">
                <a:solidFill>
                  <a:srgbClr val="0070C0"/>
                </a:solidFill>
                <a:latin typeface="等线" panose="020F0502020204030204"/>
                <a:ea typeface="等线" panose="02010600030101010101" pitchFamily="2" charset="-122"/>
              </a:rPr>
              <a:t>像素级后处理</a:t>
            </a:r>
            <a:r>
              <a:rPr lang="zh-CN" altLang="en-US" sz="1600" dirty="0">
                <a:solidFill>
                  <a:schemeClr val="tx1">
                    <a:lumMod val="75000"/>
                    <a:lumOff val="25000"/>
                  </a:schemeClr>
                </a:solidFill>
                <a:latin typeface="等线" panose="020F0502020204030204"/>
                <a:ea typeface="等线" panose="02010600030101010101" pitchFamily="2" charset="-122"/>
              </a:rPr>
              <a:t>，精细到每个像素</a:t>
            </a:r>
            <a:endParaRPr lang="en-US" altLang="zh-CN" sz="1600" dirty="0">
              <a:solidFill>
                <a:schemeClr val="tx1">
                  <a:lumMod val="75000"/>
                  <a:lumOff val="25000"/>
                </a:schemeClr>
              </a:solidFill>
              <a:latin typeface="等线" panose="020F0502020204030204"/>
              <a:ea typeface="等线" panose="02010600030101010101" pitchFamily="2" charset="-122"/>
            </a:endParaRPr>
          </a:p>
        </p:txBody>
      </p:sp>
      <p:sp>
        <p:nvSpPr>
          <p:cNvPr id="25" name="箭头: 五边形 24">
            <a:extLst>
              <a:ext uri="{FF2B5EF4-FFF2-40B4-BE49-F238E27FC236}">
                <a16:creationId xmlns:a16="http://schemas.microsoft.com/office/drawing/2014/main" id="{D878BB44-BD51-40B9-AC45-08F64AA742B5}"/>
              </a:ext>
            </a:extLst>
          </p:cNvPr>
          <p:cNvSpPr/>
          <p:nvPr/>
        </p:nvSpPr>
        <p:spPr>
          <a:xfrm>
            <a:off x="350740" y="1548173"/>
            <a:ext cx="1455938" cy="307073"/>
          </a:xfrm>
          <a:prstGeom prst="homePlat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项目内容</a:t>
            </a:r>
          </a:p>
        </p:txBody>
      </p:sp>
      <p:pic>
        <p:nvPicPr>
          <p:cNvPr id="2" name="图片 1">
            <a:extLst>
              <a:ext uri="{FF2B5EF4-FFF2-40B4-BE49-F238E27FC236}">
                <a16:creationId xmlns:a16="http://schemas.microsoft.com/office/drawing/2014/main" id="{864C93EF-2AFF-47F9-A2DD-CB437D621D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71635" y="2093231"/>
            <a:ext cx="2058135" cy="1462160"/>
          </a:xfrm>
          <a:prstGeom prst="rect">
            <a:avLst/>
          </a:prstGeom>
        </p:spPr>
      </p:pic>
      <p:sp>
        <p:nvSpPr>
          <p:cNvPr id="4" name="矩形 3">
            <a:extLst>
              <a:ext uri="{FF2B5EF4-FFF2-40B4-BE49-F238E27FC236}">
                <a16:creationId xmlns:a16="http://schemas.microsoft.com/office/drawing/2014/main" id="{54E5155C-33B0-4EDD-AFC2-687597A7CBCF}"/>
              </a:ext>
            </a:extLst>
          </p:cNvPr>
          <p:cNvSpPr/>
          <p:nvPr/>
        </p:nvSpPr>
        <p:spPr>
          <a:xfrm rot="19364430">
            <a:off x="6371861" y="2570858"/>
            <a:ext cx="286599" cy="506907"/>
          </a:xfrm>
          <a:prstGeom prst="rect">
            <a:avLst/>
          </a:prstGeom>
          <a:noFill/>
          <a:ln w="19050">
            <a:solidFill>
              <a:srgbClr val="FF0000"/>
            </a:solid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pic>
        <p:nvPicPr>
          <p:cNvPr id="10" name="图片 9">
            <a:extLst>
              <a:ext uri="{FF2B5EF4-FFF2-40B4-BE49-F238E27FC236}">
                <a16:creationId xmlns:a16="http://schemas.microsoft.com/office/drawing/2014/main" id="{DC951F0F-09CB-F843-A7FB-BF60A079CC9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571999" y="2099839"/>
            <a:ext cx="1524001" cy="1462160"/>
          </a:xfrm>
          <a:prstGeom prst="rect">
            <a:avLst/>
          </a:prstGeom>
        </p:spPr>
      </p:pic>
      <p:sp>
        <p:nvSpPr>
          <p:cNvPr id="18" name="文本框 17">
            <a:extLst>
              <a:ext uri="{FF2B5EF4-FFF2-40B4-BE49-F238E27FC236}">
                <a16:creationId xmlns:a16="http://schemas.microsoft.com/office/drawing/2014/main" id="{A1CFB8FD-52EC-824A-A04C-010F792315EA}"/>
              </a:ext>
            </a:extLst>
          </p:cNvPr>
          <p:cNvSpPr txBox="1"/>
          <p:nvPr/>
        </p:nvSpPr>
        <p:spPr>
          <a:xfrm>
            <a:off x="350740" y="899999"/>
            <a:ext cx="78790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项目概述：</a:t>
            </a:r>
            <a:r>
              <a:rPr kumimoji="0" lang="zh-CN" altLang="en-US" sz="140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为</a:t>
            </a:r>
            <a:r>
              <a:rPr kumimoji="0" lang="en-US" altLang="zh-CN" sz="140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A</a:t>
            </a:r>
            <a:r>
              <a:rPr kumimoji="0" lang="zh-CN" altLang="en-US" sz="140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公司的</a:t>
            </a:r>
            <a:r>
              <a:rPr lang="zh-CN" altLang="en-US" sz="1400" dirty="0">
                <a:solidFill>
                  <a:srgbClr val="0070C0"/>
                </a:solidFill>
                <a:latin typeface="等线" panose="020F0502020204030204"/>
                <a:ea typeface="等线" panose="02010600030101010101" pitchFamily="2" charset="-122"/>
              </a:rPr>
              <a:t>耳机</a:t>
            </a:r>
            <a:r>
              <a:rPr kumimoji="0" lang="zh-CN" altLang="en-US" sz="140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无线充电线圈，提供多标签缺陷检测解决方案</a:t>
            </a:r>
            <a:endParaRPr kumimoji="0" lang="en-US" altLang="zh-CN" sz="140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8240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案例八</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充电线圈外观缺陷检测充电</a:t>
            </a:r>
          </a:p>
        </p:txBody>
      </p:sp>
      <p:pic>
        <p:nvPicPr>
          <p:cNvPr id="30" name="图片 29">
            <a:extLst>
              <a:ext uri="{FF2B5EF4-FFF2-40B4-BE49-F238E27FC236}">
                <a16:creationId xmlns:a16="http://schemas.microsoft.com/office/drawing/2014/main" id="{0F57D495-8257-DA40-A225-20BB63A9EF7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625319" y="912222"/>
            <a:ext cx="3566681" cy="5315089"/>
          </a:xfrm>
          <a:prstGeom prst="rect">
            <a:avLst/>
          </a:prstGeom>
        </p:spPr>
      </p:pic>
      <p:sp>
        <p:nvSpPr>
          <p:cNvPr id="28" name="矩形 27">
            <a:extLst>
              <a:ext uri="{FF2B5EF4-FFF2-40B4-BE49-F238E27FC236}">
                <a16:creationId xmlns:a16="http://schemas.microsoft.com/office/drawing/2014/main" id="{3054E725-402D-4E8F-A544-DBE734D7D64C}"/>
              </a:ext>
            </a:extLst>
          </p:cNvPr>
          <p:cNvSpPr/>
          <p:nvPr/>
        </p:nvSpPr>
        <p:spPr>
          <a:xfrm>
            <a:off x="8961260" y="1339351"/>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99%+</a:t>
            </a:r>
          </a:p>
          <a:p>
            <a:pPr algn="just"/>
            <a:r>
              <a:rPr lang="en-US" altLang="zh-CN" sz="1600" dirty="0">
                <a:solidFill>
                  <a:schemeClr val="bg1"/>
                </a:solidFill>
                <a:latin typeface="等线" panose="020F0502020204030204"/>
                <a:ea typeface="等线" panose="02010600030101010101" pitchFamily="2" charset="-122"/>
                <a:sym typeface="Arial" panose="020B0604020202020204" pitchFamily="34" charset="0"/>
              </a:rPr>
              <a:t>NG</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缺陷有效检出率，超过绝大部分普通</a:t>
            </a:r>
            <a:r>
              <a:rPr lang="en-US" altLang="zh-CN" sz="1600" dirty="0">
                <a:solidFill>
                  <a:schemeClr val="bg1"/>
                </a:solidFill>
                <a:latin typeface="等线" panose="020F0502020204030204"/>
                <a:ea typeface="等线" panose="02010600030101010101" pitchFamily="2" charset="-122"/>
                <a:sym typeface="Arial" panose="020B0604020202020204" pitchFamily="34" charset="0"/>
              </a:rPr>
              <a:t>QC</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人员</a:t>
            </a:r>
          </a:p>
        </p:txBody>
      </p:sp>
      <p:sp>
        <p:nvSpPr>
          <p:cNvPr id="29" name="矩形 28">
            <a:extLst>
              <a:ext uri="{FF2B5EF4-FFF2-40B4-BE49-F238E27FC236}">
                <a16:creationId xmlns:a16="http://schemas.microsoft.com/office/drawing/2014/main" id="{EAFC099E-50E3-4FF4-8BA5-3F9796926C71}"/>
              </a:ext>
            </a:extLst>
          </p:cNvPr>
          <p:cNvSpPr/>
          <p:nvPr/>
        </p:nvSpPr>
        <p:spPr>
          <a:xfrm>
            <a:off x="8961260" y="2916186"/>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100%</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检测重复一致性，极大提升质量水平</a:t>
            </a:r>
          </a:p>
        </p:txBody>
      </p:sp>
      <p:sp>
        <p:nvSpPr>
          <p:cNvPr id="39" name="矩形 38">
            <a:extLst>
              <a:ext uri="{FF2B5EF4-FFF2-40B4-BE49-F238E27FC236}">
                <a16:creationId xmlns:a16="http://schemas.microsoft.com/office/drawing/2014/main" id="{5F851028-A0FA-4605-A7CD-961FB5A297A4}"/>
              </a:ext>
            </a:extLst>
          </p:cNvPr>
          <p:cNvSpPr/>
          <p:nvPr/>
        </p:nvSpPr>
        <p:spPr>
          <a:xfrm>
            <a:off x="8961260" y="4493022"/>
            <a:ext cx="2880000" cy="1296000"/>
          </a:xfrm>
          <a:prstGeom prst="rect">
            <a:avLst/>
          </a:prstGeom>
          <a:solidFill>
            <a:schemeClr val="tx1">
              <a:lumMod val="85000"/>
              <a:lumOff val="15000"/>
              <a:alpha val="80000"/>
            </a:schemeClr>
          </a:solidFill>
        </p:spPr>
        <p:txBody>
          <a:bodyPr wrap="square" rtlCol="0" anchor="ctr">
            <a:noAutofit/>
          </a:bodyPr>
          <a:lstStyle/>
          <a:p>
            <a:pPr algn="ctr" fontAlgn="base">
              <a:spcBef>
                <a:spcPts val="1200"/>
              </a:spcBef>
              <a:spcAft>
                <a:spcPct val="0"/>
              </a:spcAft>
              <a:buClr>
                <a:srgbClr val="F0AB00"/>
              </a:buClr>
              <a:buSzPct val="80000"/>
            </a:pP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rPr>
              <a:t>1200/h</a:t>
            </a:r>
          </a:p>
          <a:p>
            <a:pPr algn="just"/>
            <a:r>
              <a:rPr lang="en" altLang="zh-CN" sz="1600" dirty="0">
                <a:solidFill>
                  <a:schemeClr val="bg1"/>
                </a:solidFill>
                <a:latin typeface="等线" panose="020F0502020204030204"/>
                <a:ea typeface="等线" panose="02010600030101010101" pitchFamily="2" charset="-122"/>
                <a:sym typeface="Arial" panose="020B0604020202020204" pitchFamily="34" charset="0"/>
              </a:rPr>
              <a:t>Uph</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检出速率，远超人工水平</a:t>
            </a:r>
          </a:p>
        </p:txBody>
      </p:sp>
      <p:sp>
        <p:nvSpPr>
          <p:cNvPr id="43" name="文本框 42">
            <a:extLst>
              <a:ext uri="{FF2B5EF4-FFF2-40B4-BE49-F238E27FC236}">
                <a16:creationId xmlns:a16="http://schemas.microsoft.com/office/drawing/2014/main" id="{E12B4F3C-BB7C-4489-9A31-6DAB11E57D33}"/>
              </a:ext>
            </a:extLst>
          </p:cNvPr>
          <p:cNvSpPr txBox="1"/>
          <p:nvPr/>
        </p:nvSpPr>
        <p:spPr>
          <a:xfrm>
            <a:off x="249140" y="2035407"/>
            <a:ext cx="4155860" cy="1253035"/>
          </a:xfrm>
          <a:prstGeom prst="rect">
            <a:avLst/>
          </a:prstGeom>
          <a:noFill/>
        </p:spPr>
        <p:txBody>
          <a:bodyPr wrap="square" rtlCol="0">
            <a:spAutoFit/>
          </a:bodyPr>
          <a:lstStyle/>
          <a:p>
            <a:pPr lvl="0" defTabSz="825500" hangingPunct="0">
              <a:lnSpc>
                <a:spcPct val="120000"/>
              </a:lnSpc>
              <a:defRPr/>
            </a:pPr>
            <a:r>
              <a:rPr lang="zh-CN" altLang="en-US" sz="1600" b="1"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项目内容</a:t>
            </a:r>
            <a:r>
              <a:rPr lang="zh-CN" altLang="en-US" sz="1600"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无线充电线圈的</a:t>
            </a:r>
            <a:r>
              <a:rPr lang="zh-CN" altLang="en-US" sz="1600" b="1" kern="0" dirty="0">
                <a:solidFill>
                  <a:srgbClr val="0070C0"/>
                </a:solidFill>
                <a:latin typeface="DengXian" panose="02010600030101010101" pitchFamily="2" charset="-122"/>
                <a:ea typeface="DengXian" panose="02010600030101010101" pitchFamily="2" charset="-122"/>
                <a:sym typeface="Helvetica Neue Medium"/>
              </a:rPr>
              <a:t>表面缺陷检测</a:t>
            </a:r>
            <a:endParaRPr lang="en-US" altLang="zh-CN" sz="1600" b="1" kern="0" dirty="0">
              <a:solidFill>
                <a:srgbClr val="0070C0"/>
              </a:solidFill>
              <a:latin typeface="DengXian" panose="02010600030101010101" pitchFamily="2" charset="-122"/>
              <a:ea typeface="DengXian" panose="02010600030101010101" pitchFamily="2" charset="-122"/>
              <a:sym typeface="Helvetica Neue Medium"/>
            </a:endParaRPr>
          </a:p>
          <a:p>
            <a:pPr lvl="0" defTabSz="825500" hangingPunct="0">
              <a:lnSpc>
                <a:spcPct val="120000"/>
              </a:lnSpc>
              <a:defRPr/>
            </a:pPr>
            <a:r>
              <a:rPr lang="zh-CN" altLang="en-US" sz="1600" b="1"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线圈组成</a:t>
            </a:r>
            <a:r>
              <a:rPr lang="zh-CN" altLang="en-US" sz="1600"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a:t>
            </a:r>
            <a:r>
              <a:rPr lang="en-US" altLang="zh-CN" sz="1600" b="1"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Ferrit</a:t>
            </a:r>
            <a:r>
              <a:rPr lang="en-US" altLang="zh-CN"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 </a:t>
            </a:r>
            <a:r>
              <a:rPr lang="en-US" altLang="zh-CN" sz="1600" b="1"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coil</a:t>
            </a:r>
            <a:r>
              <a:rPr lang="zh-CN" altLang="en-US" sz="1600" b="1"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 </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和 </a:t>
            </a:r>
            <a:r>
              <a:rPr lang="en-US" altLang="zh-CN" sz="1600" b="1"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lead</a:t>
            </a:r>
          </a:p>
          <a:p>
            <a:pPr lvl="0" defTabSz="825500" hangingPunct="0">
              <a:lnSpc>
                <a:spcPct val="120000"/>
              </a:lnSpc>
              <a:defRPr/>
            </a:pPr>
            <a:r>
              <a:rPr lang="zh-CN" altLang="en-US" sz="1600" b="1"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物料形态</a:t>
            </a:r>
            <a:r>
              <a:rPr lang="zh-CN" altLang="en-US" sz="1600"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圆形</a:t>
            </a:r>
            <a:r>
              <a:rPr lang="en-US" altLang="zh-CN"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方型</a:t>
            </a:r>
            <a:endParaRPr lang="en-US" altLang="zh-CN"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endParaRPr>
          </a:p>
          <a:p>
            <a:pPr lvl="0" defTabSz="825500" hangingPunct="0">
              <a:lnSpc>
                <a:spcPct val="120000"/>
              </a:lnSpc>
              <a:defRPr/>
            </a:pPr>
            <a:r>
              <a:rPr lang="zh-CN" altLang="en-US" sz="1600" b="1"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缺陷类型</a:t>
            </a:r>
            <a:r>
              <a:rPr lang="zh-CN" altLang="en-US" sz="1600"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裂纹，露底材，开胶等</a:t>
            </a:r>
            <a:r>
              <a:rPr lang="en-US" altLang="zh-CN" sz="1600" b="1"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8</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种缺陷</a:t>
            </a:r>
            <a:endParaRPr lang="en-US" altLang="zh-CN" sz="1600" dirty="0">
              <a:solidFill>
                <a:schemeClr val="tx1">
                  <a:lumMod val="75000"/>
                  <a:lumOff val="25000"/>
                </a:schemeClr>
              </a:solidFill>
              <a:latin typeface="DengXian" panose="02010600030101010101" pitchFamily="2" charset="-122"/>
              <a:ea typeface="DengXian" panose="02010600030101010101" pitchFamily="2" charset="-122"/>
            </a:endParaRPr>
          </a:p>
        </p:txBody>
      </p:sp>
      <p:sp>
        <p:nvSpPr>
          <p:cNvPr id="25" name="箭头: 五边形 24">
            <a:extLst>
              <a:ext uri="{FF2B5EF4-FFF2-40B4-BE49-F238E27FC236}">
                <a16:creationId xmlns:a16="http://schemas.microsoft.com/office/drawing/2014/main" id="{D878BB44-BD51-40B9-AC45-08F64AA742B5}"/>
              </a:ext>
            </a:extLst>
          </p:cNvPr>
          <p:cNvSpPr/>
          <p:nvPr/>
        </p:nvSpPr>
        <p:spPr>
          <a:xfrm>
            <a:off x="350740" y="1554982"/>
            <a:ext cx="1455938" cy="307073"/>
          </a:xfrm>
          <a:prstGeom prst="homePlat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项目内容</a:t>
            </a:r>
          </a:p>
        </p:txBody>
      </p:sp>
      <p:sp>
        <p:nvSpPr>
          <p:cNvPr id="18" name="文本框 17">
            <a:extLst>
              <a:ext uri="{FF2B5EF4-FFF2-40B4-BE49-F238E27FC236}">
                <a16:creationId xmlns:a16="http://schemas.microsoft.com/office/drawing/2014/main" id="{A1CFB8FD-52EC-824A-A04C-010F792315EA}"/>
              </a:ext>
            </a:extLst>
          </p:cNvPr>
          <p:cNvSpPr txBox="1"/>
          <p:nvPr/>
        </p:nvSpPr>
        <p:spPr>
          <a:xfrm>
            <a:off x="350740" y="906808"/>
            <a:ext cx="7879030" cy="307777"/>
          </a:xfrm>
          <a:prstGeom prst="rect">
            <a:avLst/>
          </a:prstGeom>
          <a:noFill/>
        </p:spPr>
        <p:txBody>
          <a:bodyPr wrap="square" rtlCol="0">
            <a:spAutoFit/>
          </a:bodyPr>
          <a:lstStyle/>
          <a:p>
            <a:pPr lvl="0">
              <a:defRPr/>
            </a:pPr>
            <a:r>
              <a:rPr lang="zh-CN" altLang="en-US" sz="1400" b="1" dirty="0">
                <a:solidFill>
                  <a:srgbClr val="0070C0"/>
                </a:solidFill>
                <a:latin typeface="等线" panose="020F0502020204030204"/>
                <a:ea typeface="等线" panose="02010600030101010101" pitchFamily="2" charset="-122"/>
              </a:rPr>
              <a:t>项目概述：</a:t>
            </a:r>
            <a:r>
              <a:rPr lang="zh-CN" altLang="en-US" sz="1400" dirty="0">
                <a:solidFill>
                  <a:srgbClr val="0070C0"/>
                </a:solidFill>
                <a:latin typeface="等线" panose="020F0502020204030204"/>
                <a:ea typeface="等线" panose="02010600030101010101" pitchFamily="2" charset="-122"/>
              </a:rPr>
              <a:t>为</a:t>
            </a:r>
            <a:r>
              <a:rPr lang="en" altLang="zh-CN" sz="1400" dirty="0">
                <a:solidFill>
                  <a:srgbClr val="0070C0"/>
                </a:solidFill>
                <a:latin typeface="等线" panose="020F0502020204030204"/>
                <a:ea typeface="等线" panose="02010600030101010101" pitchFamily="2" charset="-122"/>
              </a:rPr>
              <a:t>A</a:t>
            </a:r>
            <a:r>
              <a:rPr lang="zh-CN" altLang="en-US" sz="1400" dirty="0">
                <a:solidFill>
                  <a:srgbClr val="0070C0"/>
                </a:solidFill>
                <a:latin typeface="等线" panose="020F0502020204030204"/>
                <a:ea typeface="等线" panose="02010600030101010101" pitchFamily="2" charset="-122"/>
              </a:rPr>
              <a:t>公司的手表无线充电线圈，提供多标签缺陷检测解决方案</a:t>
            </a:r>
          </a:p>
        </p:txBody>
      </p:sp>
      <p:sp>
        <p:nvSpPr>
          <p:cNvPr id="19" name="箭头: 五边形 43">
            <a:extLst>
              <a:ext uri="{FF2B5EF4-FFF2-40B4-BE49-F238E27FC236}">
                <a16:creationId xmlns:a16="http://schemas.microsoft.com/office/drawing/2014/main" id="{369EB3D7-0486-324C-A92E-CAFAE76702DA}"/>
              </a:ext>
            </a:extLst>
          </p:cNvPr>
          <p:cNvSpPr/>
          <p:nvPr/>
        </p:nvSpPr>
        <p:spPr>
          <a:xfrm>
            <a:off x="350740" y="4037564"/>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项目难点</a:t>
            </a:r>
          </a:p>
        </p:txBody>
      </p:sp>
      <p:sp>
        <p:nvSpPr>
          <p:cNvPr id="20" name="箭头: 五边形 44">
            <a:extLst>
              <a:ext uri="{FF2B5EF4-FFF2-40B4-BE49-F238E27FC236}">
                <a16:creationId xmlns:a16="http://schemas.microsoft.com/office/drawing/2014/main" id="{529F4F82-B395-D643-AA44-034E6E9E8E40}"/>
              </a:ext>
            </a:extLst>
          </p:cNvPr>
          <p:cNvSpPr/>
          <p:nvPr/>
        </p:nvSpPr>
        <p:spPr>
          <a:xfrm>
            <a:off x="4571999" y="1554982"/>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物料说明</a:t>
            </a:r>
          </a:p>
        </p:txBody>
      </p:sp>
      <p:sp>
        <p:nvSpPr>
          <p:cNvPr id="21" name="文本框 20">
            <a:extLst>
              <a:ext uri="{FF2B5EF4-FFF2-40B4-BE49-F238E27FC236}">
                <a16:creationId xmlns:a16="http://schemas.microsoft.com/office/drawing/2014/main" id="{B4ECEEB1-3C96-8B4E-A5CC-0F9468422B42}"/>
              </a:ext>
            </a:extLst>
          </p:cNvPr>
          <p:cNvSpPr txBox="1"/>
          <p:nvPr/>
        </p:nvSpPr>
        <p:spPr>
          <a:xfrm>
            <a:off x="224788" y="4560007"/>
            <a:ext cx="3851912" cy="1175706"/>
          </a:xfrm>
          <a:prstGeom prst="rect">
            <a:avLst/>
          </a:prstGeom>
          <a:noFill/>
        </p:spPr>
        <p:txBody>
          <a:bodyPr wrap="square" rtlCol="0">
            <a:spAutoFit/>
          </a:bodyPr>
          <a:lstStyle/>
          <a:p>
            <a:pPr lvl="0" defTabSz="825500" hangingPunct="0">
              <a:lnSpc>
                <a:spcPct val="120000"/>
              </a:lnSpc>
              <a:defRPr/>
            </a:pPr>
            <a:r>
              <a:rPr lang="zh-CN" altLang="en-US" sz="1600" b="1" dirty="0">
                <a:solidFill>
                  <a:schemeClr val="tx1">
                    <a:lumMod val="85000"/>
                    <a:lumOff val="15000"/>
                  </a:schemeClr>
                </a:solidFill>
                <a:latin typeface="等线" panose="020F0502020204030204"/>
                <a:ea typeface="等线" panose="02010600030101010101" pitchFamily="2" charset="-122"/>
              </a:rPr>
              <a:t>缺陷小</a:t>
            </a:r>
            <a:r>
              <a:rPr lang="zh-CN" altLang="en-US" sz="1600" dirty="0">
                <a:solidFill>
                  <a:schemeClr val="tx1">
                    <a:lumMod val="85000"/>
                    <a:lumOff val="15000"/>
                  </a:schemeClr>
                </a:solidFill>
                <a:latin typeface="等线" panose="020F0502020204030204"/>
                <a:ea typeface="等线" panose="02010600030101010101" pitchFamily="2" charset="-122"/>
              </a:rPr>
              <a:t>：</a:t>
            </a:r>
            <a:r>
              <a:rPr lang="zh-CN" altLang="en-US" sz="1600" dirty="0">
                <a:solidFill>
                  <a:schemeClr val="tx1">
                    <a:lumMod val="75000"/>
                    <a:lumOff val="25000"/>
                  </a:schemeClr>
                </a:solidFill>
                <a:latin typeface="等线" panose="020F0502020204030204"/>
                <a:ea typeface="等线" panose="02010600030101010101" pitchFamily="2" charset="-122"/>
              </a:rPr>
              <a:t>最小缺陷尺寸达到 </a:t>
            </a:r>
            <a:r>
              <a:rPr lang="en-US" altLang="zh-CN" sz="1600" b="1" dirty="0">
                <a:solidFill>
                  <a:srgbClr val="0070C0"/>
                </a:solidFill>
                <a:latin typeface="等线" panose="020F0502020204030204"/>
                <a:ea typeface="等线" panose="02010600030101010101" pitchFamily="2" charset="-122"/>
              </a:rPr>
              <a:t>0.1mm</a:t>
            </a:r>
            <a:r>
              <a:rPr lang="en-US" altLang="zh-CN" sz="1600" b="1" baseline="30000" dirty="0">
                <a:solidFill>
                  <a:srgbClr val="0070C0"/>
                </a:solidFill>
                <a:latin typeface="等线" panose="020F0502020204030204"/>
                <a:ea typeface="等线" panose="02010600030101010101" pitchFamily="2" charset="-122"/>
              </a:rPr>
              <a:t>2</a:t>
            </a:r>
          </a:p>
          <a:p>
            <a:pPr lvl="0" defTabSz="825500" hangingPunct="0">
              <a:defRPr/>
            </a:pPr>
            <a:r>
              <a:rPr lang="zh-CN" altLang="en-US" sz="1600" b="1" dirty="0">
                <a:solidFill>
                  <a:schemeClr val="tx1">
                    <a:lumMod val="85000"/>
                    <a:lumOff val="15000"/>
                  </a:schemeClr>
                </a:solidFill>
                <a:latin typeface="等线" panose="020F0502020204030204"/>
                <a:ea typeface="等线" panose="02010600030101010101" pitchFamily="2" charset="-122"/>
              </a:rPr>
              <a:t>缺陷多</a:t>
            </a:r>
            <a:r>
              <a:rPr lang="zh-CN" altLang="en-US" sz="1600" dirty="0">
                <a:solidFill>
                  <a:schemeClr val="tx1">
                    <a:lumMod val="85000"/>
                    <a:lumOff val="15000"/>
                  </a:schemeClr>
                </a:solidFill>
                <a:latin typeface="等线" panose="020F0502020204030204"/>
                <a:ea typeface="等线" panose="02010600030101010101" pitchFamily="2" charset="-122"/>
              </a:rPr>
              <a:t>：</a:t>
            </a:r>
            <a:r>
              <a:rPr lang="zh-CN" altLang="en-US" sz="1600" dirty="0">
                <a:solidFill>
                  <a:schemeClr val="tx1">
                    <a:lumMod val="75000"/>
                    <a:lumOff val="25000"/>
                  </a:schemeClr>
                </a:solidFill>
                <a:latin typeface="等线" panose="020F0502020204030204"/>
                <a:ea typeface="等线" panose="02010600030101010101" pitchFamily="2" charset="-122"/>
              </a:rPr>
              <a:t>总体检测缺陷多达 </a:t>
            </a:r>
            <a:r>
              <a:rPr lang="en-US" altLang="zh-CN" sz="1600" b="1" dirty="0">
                <a:solidFill>
                  <a:srgbClr val="0070C0"/>
                </a:solidFill>
                <a:latin typeface="等线" panose="020F0502020204030204"/>
                <a:ea typeface="等线" panose="02010600030101010101" pitchFamily="2" charset="-122"/>
              </a:rPr>
              <a:t>8</a:t>
            </a:r>
            <a:r>
              <a:rPr lang="zh-CN" altLang="en-US" sz="1600" b="1" dirty="0">
                <a:solidFill>
                  <a:srgbClr val="0070C0"/>
                </a:solidFill>
                <a:latin typeface="等线" panose="020F0502020204030204"/>
                <a:ea typeface="等线" panose="02010600030101010101" pitchFamily="2" charset="-122"/>
              </a:rPr>
              <a:t>种</a:t>
            </a:r>
            <a:endParaRPr lang="en-US" altLang="zh-CN" sz="1600" b="1" dirty="0">
              <a:solidFill>
                <a:srgbClr val="0070C0"/>
              </a:solidFill>
              <a:latin typeface="等线" panose="020F0502020204030204"/>
              <a:ea typeface="等线" panose="02010600030101010101" pitchFamily="2" charset="-122"/>
            </a:endParaRPr>
          </a:p>
          <a:p>
            <a:pPr lvl="0" defTabSz="825500" hangingPunct="0">
              <a:lnSpc>
                <a:spcPct val="120000"/>
              </a:lnSpc>
              <a:defRPr/>
            </a:pPr>
            <a:r>
              <a:rPr lang="zh-CN" altLang="en-US" sz="1600" b="1" dirty="0">
                <a:solidFill>
                  <a:schemeClr val="tx1">
                    <a:lumMod val="85000"/>
                    <a:lumOff val="15000"/>
                  </a:schemeClr>
                </a:solidFill>
                <a:latin typeface="等线" panose="020F0502020204030204"/>
                <a:ea typeface="等线" panose="02010600030101010101" pitchFamily="2" charset="-122"/>
              </a:rPr>
              <a:t>要求高</a:t>
            </a:r>
            <a:r>
              <a:rPr lang="zh-CN" altLang="en-US" sz="1600" dirty="0">
                <a:solidFill>
                  <a:schemeClr val="tx1">
                    <a:lumMod val="85000"/>
                    <a:lumOff val="15000"/>
                  </a:schemeClr>
                </a:solidFill>
                <a:latin typeface="等线" panose="020F0502020204030204"/>
                <a:ea typeface="等线" panose="02010600030101010101" pitchFamily="2" charset="-122"/>
              </a:rPr>
              <a:t>：</a:t>
            </a:r>
            <a:r>
              <a:rPr lang="en-US" altLang="zh-CN" sz="1600" dirty="0">
                <a:solidFill>
                  <a:schemeClr val="tx1">
                    <a:lumMod val="75000"/>
                    <a:lumOff val="25000"/>
                  </a:schemeClr>
                </a:solidFill>
                <a:latin typeface="等线" panose="020F0502020204030204"/>
                <a:ea typeface="等线" panose="02010600030101010101" pitchFamily="2" charset="-122"/>
              </a:rPr>
              <a:t>A</a:t>
            </a:r>
            <a:r>
              <a:rPr lang="zh-CN" altLang="en-US" sz="1600" dirty="0">
                <a:solidFill>
                  <a:schemeClr val="tx1">
                    <a:lumMod val="75000"/>
                    <a:lumOff val="25000"/>
                  </a:schemeClr>
                </a:solidFill>
                <a:latin typeface="等线" panose="020F0502020204030204"/>
                <a:ea typeface="等线" panose="02010600030101010101" pitchFamily="2" charset="-122"/>
              </a:rPr>
              <a:t>公司的验收标准</a:t>
            </a:r>
            <a:endParaRPr lang="en-US" altLang="zh-CN" sz="1600" dirty="0">
              <a:solidFill>
                <a:schemeClr val="tx1">
                  <a:lumMod val="75000"/>
                  <a:lumOff val="25000"/>
                </a:schemeClr>
              </a:solidFill>
              <a:latin typeface="等线" panose="020F0502020204030204"/>
              <a:ea typeface="等线" panose="02010600030101010101" pitchFamily="2" charset="-122"/>
            </a:endParaRPr>
          </a:p>
          <a:p>
            <a:pPr lvl="0" defTabSz="825500" hangingPunct="0">
              <a:defRPr/>
            </a:pPr>
            <a:r>
              <a:rPr lang="zh-CN" altLang="en-US" sz="1600" b="1" dirty="0">
                <a:solidFill>
                  <a:schemeClr val="tx1">
                    <a:lumMod val="85000"/>
                    <a:lumOff val="15000"/>
                  </a:schemeClr>
                </a:solidFill>
                <a:latin typeface="等线" panose="020F0502020204030204"/>
                <a:ea typeface="等线" panose="02010600030101010101" pitchFamily="2" charset="-122"/>
              </a:rPr>
              <a:t>速度快</a:t>
            </a:r>
            <a:r>
              <a:rPr lang="zh-CN" altLang="en-US" sz="1600" dirty="0">
                <a:solidFill>
                  <a:schemeClr val="tx1">
                    <a:lumMod val="85000"/>
                    <a:lumOff val="15000"/>
                  </a:schemeClr>
                </a:solidFill>
                <a:latin typeface="等线" panose="020F0502020204030204"/>
                <a:ea typeface="等线" panose="02010600030101010101" pitchFamily="2" charset="-122"/>
              </a:rPr>
              <a:t>：</a:t>
            </a:r>
            <a:r>
              <a:rPr lang="en-US" altLang="zh-CN" sz="1600" dirty="0">
                <a:solidFill>
                  <a:schemeClr val="tx1">
                    <a:lumMod val="75000"/>
                    <a:lumOff val="25000"/>
                  </a:schemeClr>
                </a:solidFill>
                <a:latin typeface="等线" panose="020F0502020204030204"/>
                <a:ea typeface="等线" panose="02010600030101010101" pitchFamily="2" charset="-122"/>
              </a:rPr>
              <a:t>A</a:t>
            </a:r>
            <a:r>
              <a:rPr lang="zh-CN" altLang="en-US" sz="1600" dirty="0">
                <a:solidFill>
                  <a:schemeClr val="tx1">
                    <a:lumMod val="75000"/>
                    <a:lumOff val="25000"/>
                  </a:schemeClr>
                </a:solidFill>
                <a:latin typeface="等线" panose="020F0502020204030204"/>
                <a:ea typeface="等线" panose="02010600030101010101" pitchFamily="2" charset="-122"/>
              </a:rPr>
              <a:t>公司要求</a:t>
            </a:r>
            <a:r>
              <a:rPr lang="en-US" altLang="zh-CN" sz="1600" dirty="0">
                <a:solidFill>
                  <a:schemeClr val="tx1">
                    <a:lumMod val="75000"/>
                    <a:lumOff val="25000"/>
                  </a:schemeClr>
                </a:solidFill>
                <a:latin typeface="等线" panose="020F0502020204030204"/>
                <a:ea typeface="等线" panose="02010600030101010101" pitchFamily="2" charset="-122"/>
              </a:rPr>
              <a:t>uph</a:t>
            </a:r>
            <a:r>
              <a:rPr lang="zh-CN" altLang="en-US" sz="1600" dirty="0">
                <a:solidFill>
                  <a:schemeClr val="tx1">
                    <a:lumMod val="75000"/>
                    <a:lumOff val="25000"/>
                  </a:schemeClr>
                </a:solidFill>
                <a:latin typeface="等线" panose="020F0502020204030204"/>
                <a:ea typeface="等线" panose="02010600030101010101" pitchFamily="2" charset="-122"/>
              </a:rPr>
              <a:t>需要超过 </a:t>
            </a:r>
            <a:r>
              <a:rPr lang="en-US" altLang="zh-CN" sz="1600" b="1" dirty="0">
                <a:solidFill>
                  <a:srgbClr val="0070C0"/>
                </a:solidFill>
                <a:latin typeface="等线" panose="020F0502020204030204"/>
                <a:ea typeface="等线" panose="02010600030101010101" pitchFamily="2" charset="-122"/>
              </a:rPr>
              <a:t>1000/h</a:t>
            </a:r>
          </a:p>
        </p:txBody>
      </p:sp>
      <p:sp>
        <p:nvSpPr>
          <p:cNvPr id="22" name="箭头: 五边形 69">
            <a:extLst>
              <a:ext uri="{FF2B5EF4-FFF2-40B4-BE49-F238E27FC236}">
                <a16:creationId xmlns:a16="http://schemas.microsoft.com/office/drawing/2014/main" id="{B0333229-46FA-3246-9FF8-0B8D0E063D97}"/>
              </a:ext>
            </a:extLst>
          </p:cNvPr>
          <p:cNvSpPr/>
          <p:nvPr/>
        </p:nvSpPr>
        <p:spPr>
          <a:xfrm>
            <a:off x="4571999" y="4037563"/>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解决方案</a:t>
            </a:r>
          </a:p>
        </p:txBody>
      </p:sp>
      <p:sp>
        <p:nvSpPr>
          <p:cNvPr id="23" name="文本框 22">
            <a:extLst>
              <a:ext uri="{FF2B5EF4-FFF2-40B4-BE49-F238E27FC236}">
                <a16:creationId xmlns:a16="http://schemas.microsoft.com/office/drawing/2014/main" id="{CDE9DCF4-6F36-9745-B904-02D7309167AD}"/>
              </a:ext>
            </a:extLst>
          </p:cNvPr>
          <p:cNvSpPr txBox="1"/>
          <p:nvPr/>
        </p:nvSpPr>
        <p:spPr>
          <a:xfrm>
            <a:off x="4480636" y="4557384"/>
            <a:ext cx="3532608" cy="880241"/>
          </a:xfrm>
          <a:prstGeom prst="rect">
            <a:avLst/>
          </a:prstGeom>
          <a:noFill/>
        </p:spPr>
        <p:txBody>
          <a:bodyPr wrap="square" rtlCol="0">
            <a:spAutoFit/>
          </a:bodyPr>
          <a:lstStyle/>
          <a:p>
            <a:pPr lvl="0" defTabSz="825500" hangingPunct="0">
              <a:defRPr/>
            </a:pPr>
            <a:r>
              <a:rPr lang="zh-CN" altLang="en-US" sz="1600" dirty="0">
                <a:solidFill>
                  <a:schemeClr val="tx1">
                    <a:lumMod val="75000"/>
                    <a:lumOff val="25000"/>
                  </a:schemeClr>
                </a:solidFill>
                <a:latin typeface="等线" panose="020F0502020204030204"/>
                <a:ea typeface="等线" panose="02010600030101010101" pitchFamily="2" charset="-122"/>
              </a:rPr>
              <a:t>里圈内窥成像，</a:t>
            </a:r>
            <a:r>
              <a:rPr lang="en-US" altLang="zh-CN" sz="1600" b="1" dirty="0">
                <a:solidFill>
                  <a:srgbClr val="0070C0"/>
                </a:solidFill>
                <a:latin typeface="等线" panose="020F0502020204030204"/>
                <a:ea typeface="等线" panose="02010600030101010101" pitchFamily="2" charset="-122"/>
              </a:rPr>
              <a:t>360°</a:t>
            </a:r>
            <a:r>
              <a:rPr lang="zh-CN" altLang="en-US" sz="1600" b="1" dirty="0">
                <a:solidFill>
                  <a:srgbClr val="0070C0"/>
                </a:solidFill>
                <a:latin typeface="等线" panose="020F0502020204030204"/>
                <a:ea typeface="等线" panose="02010600030101010101" pitchFamily="2" charset="-122"/>
              </a:rPr>
              <a:t>检测</a:t>
            </a:r>
            <a:endParaRPr lang="en-US" altLang="zh-CN" sz="1600" b="1" dirty="0">
              <a:solidFill>
                <a:srgbClr val="0070C0"/>
              </a:solidFill>
              <a:latin typeface="等线" panose="020F0502020204030204"/>
              <a:ea typeface="等线" panose="02010600030101010101" pitchFamily="2" charset="-122"/>
            </a:endParaRPr>
          </a:p>
          <a:p>
            <a:pPr defTabSz="825500" hangingPunct="0">
              <a:lnSpc>
                <a:spcPct val="120000"/>
              </a:lnSpc>
              <a:defRPr/>
            </a:pPr>
            <a:r>
              <a:rPr lang="zh-CN" altLang="en-US" sz="1600" b="1" dirty="0">
                <a:solidFill>
                  <a:srgbClr val="0070C0"/>
                </a:solidFill>
                <a:latin typeface="等线" panose="020F0502020204030204"/>
                <a:ea typeface="等线" panose="02010600030101010101" pitchFamily="2" charset="-122"/>
              </a:rPr>
              <a:t>多次曝光</a:t>
            </a:r>
            <a:r>
              <a:rPr lang="zh-CN" altLang="en-US" sz="1600" dirty="0">
                <a:solidFill>
                  <a:schemeClr val="tx1">
                    <a:lumMod val="85000"/>
                    <a:lumOff val="15000"/>
                  </a:schemeClr>
                </a:solidFill>
                <a:latin typeface="等线" panose="020F0502020204030204"/>
                <a:ea typeface="等线" panose="02010600030101010101" pitchFamily="2" charset="-122"/>
              </a:rPr>
              <a:t>，</a:t>
            </a:r>
            <a:r>
              <a:rPr lang="zh-CN" altLang="en-US" sz="1600" dirty="0">
                <a:solidFill>
                  <a:schemeClr val="tx1">
                    <a:lumMod val="75000"/>
                    <a:lumOff val="25000"/>
                  </a:schemeClr>
                </a:solidFill>
                <a:latin typeface="等线" panose="020F0502020204030204"/>
                <a:ea typeface="等线" panose="02010600030101010101" pitchFamily="2" charset="-122"/>
              </a:rPr>
              <a:t>最大化呈现缺陷特征</a:t>
            </a:r>
            <a:endParaRPr lang="en-US" altLang="zh-CN" sz="1600" dirty="0">
              <a:solidFill>
                <a:schemeClr val="tx1">
                  <a:lumMod val="75000"/>
                  <a:lumOff val="25000"/>
                </a:schemeClr>
              </a:solidFill>
              <a:latin typeface="等线" panose="020F0502020204030204"/>
              <a:ea typeface="等线" panose="02010600030101010101" pitchFamily="2" charset="-122"/>
            </a:endParaRPr>
          </a:p>
          <a:p>
            <a:pPr lvl="0" defTabSz="825500" hangingPunct="0">
              <a:defRPr/>
            </a:pPr>
            <a:r>
              <a:rPr lang="zh-CN" altLang="en-US" sz="1600" b="1" dirty="0">
                <a:solidFill>
                  <a:srgbClr val="0070C0"/>
                </a:solidFill>
                <a:latin typeface="等线" panose="020F0502020204030204"/>
                <a:ea typeface="等线" panose="02010600030101010101" pitchFamily="2" charset="-122"/>
              </a:rPr>
              <a:t>多合一模型融合</a:t>
            </a:r>
            <a:r>
              <a:rPr lang="zh-CN" altLang="en-US" sz="1600" dirty="0">
                <a:solidFill>
                  <a:schemeClr val="tx1">
                    <a:lumMod val="85000"/>
                    <a:lumOff val="15000"/>
                  </a:schemeClr>
                </a:solidFill>
                <a:latin typeface="等线" panose="020F0502020204030204"/>
                <a:ea typeface="等线" panose="02010600030101010101" pitchFamily="2" charset="-122"/>
              </a:rPr>
              <a:t>，</a:t>
            </a:r>
            <a:r>
              <a:rPr lang="zh-CN" altLang="en-US" sz="1600" dirty="0">
                <a:solidFill>
                  <a:schemeClr val="tx1">
                    <a:lumMod val="75000"/>
                    <a:lumOff val="25000"/>
                  </a:schemeClr>
                </a:solidFill>
                <a:latin typeface="等线" panose="020F0502020204030204"/>
                <a:ea typeface="等线" panose="02010600030101010101" pitchFamily="2" charset="-122"/>
              </a:rPr>
              <a:t>超低推理时间</a:t>
            </a:r>
            <a:endParaRPr lang="en-US" altLang="zh-CN" sz="1600" dirty="0">
              <a:solidFill>
                <a:schemeClr val="tx1">
                  <a:lumMod val="75000"/>
                  <a:lumOff val="25000"/>
                </a:schemeClr>
              </a:solidFill>
              <a:latin typeface="等线" panose="020F0502020204030204"/>
              <a:ea typeface="等线" panose="02010600030101010101" pitchFamily="2" charset="-122"/>
            </a:endParaRPr>
          </a:p>
        </p:txBody>
      </p:sp>
      <p:pic>
        <p:nvPicPr>
          <p:cNvPr id="24" name="图片 23">
            <a:extLst>
              <a:ext uri="{FF2B5EF4-FFF2-40B4-BE49-F238E27FC236}">
                <a16:creationId xmlns:a16="http://schemas.microsoft.com/office/drawing/2014/main" id="{F5F64B21-48D7-024E-9E34-012E7BF16D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1998" y="2117243"/>
            <a:ext cx="1397002" cy="1448268"/>
          </a:xfrm>
          <a:prstGeom prst="rect">
            <a:avLst/>
          </a:prstGeom>
          <a:ln>
            <a:solidFill>
              <a:schemeClr val="bg1">
                <a:lumMod val="75000"/>
              </a:schemeClr>
            </a:solidFill>
          </a:ln>
        </p:spPr>
      </p:pic>
      <p:pic>
        <p:nvPicPr>
          <p:cNvPr id="26" name="图片 25">
            <a:extLst>
              <a:ext uri="{FF2B5EF4-FFF2-40B4-BE49-F238E27FC236}">
                <a16:creationId xmlns:a16="http://schemas.microsoft.com/office/drawing/2014/main" id="{96CFFE67-6CF6-2540-B389-0373C4E0E93D}"/>
              </a:ext>
            </a:extLst>
          </p:cNvPr>
          <p:cNvPicPr>
            <a:picLocks noChangeAspect="1"/>
          </p:cNvPicPr>
          <p:nvPr/>
        </p:nvPicPr>
        <p:blipFill>
          <a:blip r:embed="rId5" cstate="email">
            <a:extLst>
              <a:ext uri="{BEBA8EAE-BF5A-486C-A8C5-ECC9F3942E4B}">
                <a14:imgProps xmlns:a14="http://schemas.microsoft.com/office/drawing/2010/main">
                  <a14:imgLayer r:embed="rId6">
                    <a14:imgEffect>
                      <a14:backgroundRemoval t="1348" b="97035" l="1200" r="97000">
                        <a14:foregroundMark x1="80600" y1="88140" x2="80600" y2="88140"/>
                        <a14:backgroundMark x1="12600" y1="58491" x2="12600" y2="58491"/>
                        <a14:backgroundMark x1="6600" y1="55256" x2="6600" y2="55256"/>
                        <a14:backgroundMark x1="5200" y1="64690" x2="7000" y2="54717"/>
                        <a14:backgroundMark x1="5400" y1="62803" x2="20000" y2="72237"/>
                        <a14:backgroundMark x1="24400" y1="74394" x2="25200" y2="60108"/>
                        <a14:backgroundMark x1="58200" y1="8086" x2="57800" y2="17790"/>
                        <a14:backgroundMark x1="35400" y1="8625" x2="44800" y2="13477"/>
                      </a14:backgroundRemoval>
                    </a14:imgEffect>
                  </a14:imgLayer>
                </a14:imgProps>
              </a:ext>
              <a:ext uri="{28A0092B-C50C-407E-A947-70E740481C1C}">
                <a14:useLocalDpi xmlns:a14="http://schemas.microsoft.com/office/drawing/2010/main"/>
              </a:ext>
            </a:extLst>
          </a:blip>
          <a:stretch>
            <a:fillRect/>
          </a:stretch>
        </p:blipFill>
        <p:spPr>
          <a:xfrm>
            <a:off x="6096001" y="2133148"/>
            <a:ext cx="1917242" cy="1422594"/>
          </a:xfrm>
          <a:prstGeom prst="rect">
            <a:avLst/>
          </a:prstGeom>
          <a:ln>
            <a:solidFill>
              <a:schemeClr val="bg1">
                <a:lumMod val="75000"/>
              </a:schemeClr>
            </a:solidFill>
          </a:ln>
        </p:spPr>
      </p:pic>
    </p:spTree>
    <p:extLst>
      <p:ext uri="{BB962C8B-B14F-4D97-AF65-F5344CB8AC3E}">
        <p14:creationId xmlns:p14="http://schemas.microsoft.com/office/powerpoint/2010/main" val="12891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案例九</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镜头支架表面缺陷检测项目</a:t>
            </a:r>
          </a:p>
        </p:txBody>
      </p:sp>
      <p:pic>
        <p:nvPicPr>
          <p:cNvPr id="3" name="图片 2">
            <a:extLst>
              <a:ext uri="{FF2B5EF4-FFF2-40B4-BE49-F238E27FC236}">
                <a16:creationId xmlns:a16="http://schemas.microsoft.com/office/drawing/2014/main" id="{97BB8E07-951B-4F42-BFBC-4720C1F5493A}"/>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tretch>
            <a:fillRect/>
          </a:stretch>
        </p:blipFill>
        <p:spPr>
          <a:xfrm>
            <a:off x="7602452" y="899999"/>
            <a:ext cx="746151" cy="746151"/>
          </a:xfrm>
          <a:prstGeom prst="rect">
            <a:avLst/>
          </a:prstGeom>
          <a:noFill/>
        </p:spPr>
      </p:pic>
      <p:pic>
        <p:nvPicPr>
          <p:cNvPr id="32" name="图片 31">
            <a:extLst>
              <a:ext uri="{FF2B5EF4-FFF2-40B4-BE49-F238E27FC236}">
                <a16:creationId xmlns:a16="http://schemas.microsoft.com/office/drawing/2014/main" id="{F450F018-DEF8-C142-9BA9-3DB08FEBAE6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625318" y="899999"/>
            <a:ext cx="3566682" cy="5333480"/>
          </a:xfrm>
          <a:prstGeom prst="rect">
            <a:avLst/>
          </a:prstGeom>
          <a:effectLst/>
        </p:spPr>
      </p:pic>
      <p:sp>
        <p:nvSpPr>
          <p:cNvPr id="33" name="矩形 32">
            <a:extLst>
              <a:ext uri="{FF2B5EF4-FFF2-40B4-BE49-F238E27FC236}">
                <a16:creationId xmlns:a16="http://schemas.microsoft.com/office/drawing/2014/main" id="{E8583680-9CEE-6444-AF12-E91DD8153ADE}"/>
              </a:ext>
            </a:extLst>
          </p:cNvPr>
          <p:cNvSpPr/>
          <p:nvPr/>
        </p:nvSpPr>
        <p:spPr>
          <a:xfrm>
            <a:off x="8625320" y="900000"/>
            <a:ext cx="3566680" cy="5333482"/>
          </a:xfrm>
          <a:prstGeom prst="rect">
            <a:avLst/>
          </a:prstGeom>
          <a:solidFill>
            <a:schemeClr val="bg2">
              <a:lumMod val="10000"/>
              <a:alpha val="20000"/>
            </a:schemeClr>
          </a:solidFill>
          <a:ln>
            <a:no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28" name="矩形 27">
            <a:extLst>
              <a:ext uri="{FF2B5EF4-FFF2-40B4-BE49-F238E27FC236}">
                <a16:creationId xmlns:a16="http://schemas.microsoft.com/office/drawing/2014/main" id="{3054E725-402D-4E8F-A544-DBE734D7D64C}"/>
              </a:ext>
            </a:extLst>
          </p:cNvPr>
          <p:cNvSpPr/>
          <p:nvPr/>
        </p:nvSpPr>
        <p:spPr>
          <a:xfrm>
            <a:off x="8961260" y="1345519"/>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97%+</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较高的检测正确率，超过绝大部分普通</a:t>
            </a:r>
            <a:r>
              <a:rPr lang="en-US" altLang="zh-CN" sz="1600" dirty="0">
                <a:solidFill>
                  <a:schemeClr val="bg1"/>
                </a:solidFill>
                <a:latin typeface="等线" panose="020F0502020204030204"/>
                <a:ea typeface="等线" panose="02010600030101010101" pitchFamily="2" charset="-122"/>
                <a:sym typeface="Arial" panose="020B0604020202020204" pitchFamily="34" charset="0"/>
              </a:rPr>
              <a:t>QC</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人员</a:t>
            </a:r>
          </a:p>
        </p:txBody>
      </p:sp>
      <p:sp>
        <p:nvSpPr>
          <p:cNvPr id="29" name="矩形 28">
            <a:extLst>
              <a:ext uri="{FF2B5EF4-FFF2-40B4-BE49-F238E27FC236}">
                <a16:creationId xmlns:a16="http://schemas.microsoft.com/office/drawing/2014/main" id="{EAFC099E-50E3-4FF4-8BA5-3F9796926C71}"/>
              </a:ext>
            </a:extLst>
          </p:cNvPr>
          <p:cNvSpPr/>
          <p:nvPr/>
        </p:nvSpPr>
        <p:spPr>
          <a:xfrm>
            <a:off x="8961260" y="2922354"/>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98.8%+</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检测漏检率低，极大提升质量水平</a:t>
            </a:r>
          </a:p>
        </p:txBody>
      </p:sp>
      <p:sp>
        <p:nvSpPr>
          <p:cNvPr id="39" name="矩形 38">
            <a:extLst>
              <a:ext uri="{FF2B5EF4-FFF2-40B4-BE49-F238E27FC236}">
                <a16:creationId xmlns:a16="http://schemas.microsoft.com/office/drawing/2014/main" id="{5F851028-A0FA-4605-A7CD-961FB5A297A4}"/>
              </a:ext>
            </a:extLst>
          </p:cNvPr>
          <p:cNvSpPr/>
          <p:nvPr/>
        </p:nvSpPr>
        <p:spPr>
          <a:xfrm>
            <a:off x="8961260" y="4499190"/>
            <a:ext cx="2880000" cy="1296000"/>
          </a:xfrm>
          <a:prstGeom prst="rect">
            <a:avLst/>
          </a:prstGeom>
          <a:solidFill>
            <a:schemeClr val="tx1">
              <a:lumMod val="85000"/>
              <a:lumOff val="15000"/>
              <a:alpha val="80000"/>
            </a:schemeClr>
          </a:solidFill>
        </p:spPr>
        <p:txBody>
          <a:bodyPr wrap="square" rtlCol="0" anchor="ctr">
            <a:noAutofit/>
          </a:bodyPr>
          <a:lstStyle/>
          <a:p>
            <a:pPr algn="ctr" fontAlgn="base">
              <a:spcBef>
                <a:spcPts val="1200"/>
              </a:spcBef>
              <a:spcAft>
                <a:spcPct val="0"/>
              </a:spcAft>
              <a:buClr>
                <a:srgbClr val="F0AB00"/>
              </a:buClr>
              <a:buSzPct val="80000"/>
            </a:pP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rPr>
              <a:t>1800/h</a:t>
            </a:r>
          </a:p>
          <a:p>
            <a:pPr algn="just"/>
            <a:r>
              <a:rPr lang="en" altLang="zh-CN" sz="1600" dirty="0">
                <a:solidFill>
                  <a:schemeClr val="bg1"/>
                </a:solidFill>
                <a:latin typeface="等线" panose="020F0502020204030204"/>
                <a:ea typeface="等线" panose="02010600030101010101" pitchFamily="2" charset="-122"/>
                <a:sym typeface="Arial" panose="020B0604020202020204" pitchFamily="34" charset="0"/>
              </a:rPr>
              <a:t>Uph</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检出速率，远超人工水平</a:t>
            </a:r>
          </a:p>
        </p:txBody>
      </p:sp>
      <p:sp>
        <p:nvSpPr>
          <p:cNvPr id="17" name="文本占位符 4">
            <a:extLst>
              <a:ext uri="{FF2B5EF4-FFF2-40B4-BE49-F238E27FC236}">
                <a16:creationId xmlns:a16="http://schemas.microsoft.com/office/drawing/2014/main" id="{285B1FBB-BC42-2B4E-AC35-2EF42C92C785}"/>
              </a:ext>
            </a:extLst>
          </p:cNvPr>
          <p:cNvSpPr txBox="1">
            <a:spLocks/>
          </p:cNvSpPr>
          <p:nvPr/>
        </p:nvSpPr>
        <p:spPr>
          <a:xfrm>
            <a:off x="479505" y="918390"/>
            <a:ext cx="7693728" cy="3172492"/>
          </a:xfrm>
          <a:prstGeom prst="rect">
            <a:avLst/>
          </a:prstGeom>
          <a:ln w="12700">
            <a:miter lim="400000"/>
          </a:ln>
        </p:spPr>
        <p:txBody>
          <a:bodyPr lIns="50800" tIns="50800" rIns="50800" bIns="50800" anchor="ctr">
            <a:normAutofit fontScale="95000"/>
          </a:bodyPr>
          <a:lstStyle>
            <a:lvl1pPr marL="3175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1pPr>
            <a:lvl2pPr marL="6350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2pPr>
            <a:lvl3pPr marL="9525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3pPr>
            <a:lvl4pPr marL="12700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4pPr>
            <a:lvl5pPr marL="15875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5pPr>
            <a:lvl6pPr marL="1905000"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6pPr>
            <a:lvl7pPr marL="2222500"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7pPr>
            <a:lvl8pPr marL="2540635"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8pPr>
            <a:lvl9pPr marL="2858135"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9pPr>
          </a:lstStyle>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首个</a:t>
            </a:r>
            <a:r>
              <a:rPr lang="en-US" altLang="zh-CN" sz="1400" kern="0" dirty="0">
                <a:solidFill>
                  <a:schemeClr val="tx1">
                    <a:lumMod val="75000"/>
                    <a:lumOff val="25000"/>
                  </a:schemeClr>
                </a:solidFill>
              </a:rPr>
              <a:t>AI</a:t>
            </a:r>
            <a:r>
              <a:rPr lang="zh-CN" altLang="en-US" sz="1400" kern="0" dirty="0">
                <a:solidFill>
                  <a:schemeClr val="tx1">
                    <a:lumMod val="75000"/>
                    <a:lumOff val="25000"/>
                  </a:schemeClr>
                </a:solidFill>
              </a:rPr>
              <a:t>项目</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领裕电子是领益集团的子公司，作为</a:t>
            </a:r>
            <a:r>
              <a:rPr lang="en-US" altLang="zh-CN" sz="1400" kern="0" dirty="0">
                <a:solidFill>
                  <a:schemeClr val="tx1">
                    <a:lumMod val="75000"/>
                    <a:lumOff val="25000"/>
                  </a:schemeClr>
                </a:solidFill>
              </a:rPr>
              <a:t>3C</a:t>
            </a:r>
            <a:r>
              <a:rPr lang="zh-CN" altLang="en-US" sz="1400" kern="0" dirty="0">
                <a:solidFill>
                  <a:schemeClr val="tx1">
                    <a:lumMod val="75000"/>
                    <a:lumOff val="25000"/>
                  </a:schemeClr>
                </a:solidFill>
              </a:rPr>
              <a:t>领域的重点企业，该厂的质检手段目前还是以人工和传统视觉为主，作为工厂智能升级的第一个</a:t>
            </a:r>
            <a:r>
              <a:rPr lang="en-US" altLang="zh-CN" sz="1400" kern="0" dirty="0">
                <a:solidFill>
                  <a:schemeClr val="tx1">
                    <a:lumMod val="75000"/>
                    <a:lumOff val="25000"/>
                  </a:schemeClr>
                </a:solidFill>
              </a:rPr>
              <a:t>AI</a:t>
            </a:r>
            <a:r>
              <a:rPr lang="zh-CN" altLang="en-US" sz="1400" kern="0" dirty="0">
                <a:solidFill>
                  <a:schemeClr val="tx1">
                    <a:lumMod val="75000"/>
                    <a:lumOff val="25000"/>
                  </a:schemeClr>
                </a:solidFill>
              </a:rPr>
              <a:t>项目，获得了至上而下的重点关注。</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交钥匙工程</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基于对思谋科技的实力认可和深度信任，客户将这个重点项目完整的交给思谋科技负责，客户的</a:t>
            </a:r>
            <a:r>
              <a:rPr lang="en-US" altLang="zh-CN" sz="1400" kern="0" dirty="0">
                <a:solidFill>
                  <a:schemeClr val="tx1">
                    <a:lumMod val="75000"/>
                    <a:lumOff val="25000"/>
                  </a:schemeClr>
                </a:solidFill>
              </a:rPr>
              <a:t>PM</a:t>
            </a:r>
            <a:r>
              <a:rPr lang="zh-CN" altLang="en-US" sz="1400" kern="0" dirty="0">
                <a:solidFill>
                  <a:schemeClr val="tx1">
                    <a:lumMod val="75000"/>
                    <a:lumOff val="25000"/>
                  </a:schemeClr>
                </a:solidFill>
              </a:rPr>
              <a:t>、工艺、设备、</a:t>
            </a:r>
            <a:r>
              <a:rPr lang="en-US" altLang="zh-CN" sz="1400" kern="0" dirty="0">
                <a:solidFill>
                  <a:schemeClr val="tx1">
                    <a:lumMod val="75000"/>
                    <a:lumOff val="25000"/>
                  </a:schemeClr>
                </a:solidFill>
              </a:rPr>
              <a:t>QC</a:t>
            </a:r>
            <a:r>
              <a:rPr lang="zh-CN" altLang="en-US" sz="1400" kern="0" dirty="0">
                <a:solidFill>
                  <a:schemeClr val="tx1">
                    <a:lumMod val="75000"/>
                    <a:lumOff val="25000"/>
                  </a:schemeClr>
                </a:solidFill>
              </a:rPr>
              <a:t>等相关人员全力协助思谋开展项目工作。</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整体解决方案</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思谋科技作为一个全栈式的视觉解决方案提供者，在这个项目上依然是提供全套的视觉检测方案，包括图像采集、算法处理、应用界面、数据存储、通讯对接等全部由思谋的工程技术人员完成，为客户提供省心又高质的服务。</a:t>
            </a:r>
          </a:p>
        </p:txBody>
      </p:sp>
      <p:sp>
        <p:nvSpPr>
          <p:cNvPr id="27" name="文本框 26">
            <a:extLst>
              <a:ext uri="{FF2B5EF4-FFF2-40B4-BE49-F238E27FC236}">
                <a16:creationId xmlns:a16="http://schemas.microsoft.com/office/drawing/2014/main" id="{3318455B-EB14-E247-B083-B383EC7FE614}"/>
              </a:ext>
            </a:extLst>
          </p:cNvPr>
          <p:cNvSpPr txBox="1"/>
          <p:nvPr/>
        </p:nvSpPr>
        <p:spPr>
          <a:xfrm>
            <a:off x="479505" y="4368370"/>
            <a:ext cx="7693728" cy="1256754"/>
          </a:xfrm>
          <a:prstGeom prst="rect">
            <a:avLst/>
          </a:prstGeom>
          <a:noFill/>
        </p:spPr>
        <p:txBody>
          <a:bodyPr wrap="square">
            <a:spAutoFit/>
          </a:bodyPr>
          <a:lstStyle/>
          <a:p>
            <a:pPr>
              <a:spcBef>
                <a:spcPts val="1000"/>
              </a:spcBef>
            </a:pPr>
            <a:r>
              <a:rPr lang="zh-CN" altLang="en-US" sz="2000" b="1" dirty="0">
                <a:solidFill>
                  <a:srgbClr val="0070C0"/>
                </a:solidFill>
                <a:latin typeface="DengXian" panose="02010600030101010101" pitchFamily="2" charset="-122"/>
                <a:ea typeface="DengXian" panose="02010600030101010101" pitchFamily="2" charset="-122"/>
                <a:cs typeface="Arial" panose="020B0604020202020204" pitchFamily="34" charset="0"/>
                <a:sym typeface="+mn-ea"/>
              </a:rPr>
              <a:t>       项目指标</a:t>
            </a:r>
          </a:p>
          <a:p>
            <a:pPr>
              <a:spcBef>
                <a:spcPts val="1000"/>
              </a:spcBef>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设备训练三个月后终验收达到：视觉系统运行一周，良率≥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97%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过检率≤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4%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漏检率≤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1.8%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或者 良率≥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97%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过检率≤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6%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漏检率≤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1.2%</a:t>
            </a:r>
          </a:p>
          <a:p>
            <a:pPr>
              <a:spcBef>
                <a:spcPts val="1000"/>
              </a:spcBef>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检测</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CT</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达到：单次拍照检测时间</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1</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S</a:t>
            </a:r>
            <a:r>
              <a:rPr lang="zh-CN" altLang="e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每个产品需要拍照检测</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2</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次</a:t>
            </a:r>
          </a:p>
        </p:txBody>
      </p:sp>
      <p:pic>
        <p:nvPicPr>
          <p:cNvPr id="2" name="图片 1">
            <a:extLst>
              <a:ext uri="{FF2B5EF4-FFF2-40B4-BE49-F238E27FC236}">
                <a16:creationId xmlns:a16="http://schemas.microsoft.com/office/drawing/2014/main" id="{CECC6478-F3C2-9B40-8A2B-1A4A6925CB5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6024" y="4394189"/>
            <a:ext cx="330200" cy="355600"/>
          </a:xfrm>
          <a:prstGeom prst="rect">
            <a:avLst/>
          </a:prstGeom>
        </p:spPr>
      </p:pic>
    </p:spTree>
    <p:extLst>
      <p:ext uri="{BB962C8B-B14F-4D97-AF65-F5344CB8AC3E}">
        <p14:creationId xmlns:p14="http://schemas.microsoft.com/office/powerpoint/2010/main" val="51778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案例十</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镜头支架表面缺陷检测项目</a:t>
            </a:r>
          </a:p>
        </p:txBody>
      </p:sp>
      <p:pic>
        <p:nvPicPr>
          <p:cNvPr id="12" name="图片 11"/>
          <p:cNvPicPr>
            <a:picLocks noChangeAspect="1"/>
          </p:cNvPicPr>
          <p:nvPr>
            <p:custDataLst>
              <p:tags r:id="rId1"/>
            </p:custDataLst>
          </p:nvPr>
        </p:nvPicPr>
        <p:blipFill rotWithShape="1">
          <a:blip r:embed="rId3" cstate="email">
            <a:extLst>
              <a:ext uri="{28A0092B-C50C-407E-A947-70E740481C1C}">
                <a14:useLocalDpi xmlns:a14="http://schemas.microsoft.com/office/drawing/2010/main"/>
              </a:ext>
            </a:extLst>
          </a:blip>
          <a:srcRect/>
          <a:stretch/>
        </p:blipFill>
        <p:spPr>
          <a:xfrm>
            <a:off x="8040470" y="3175748"/>
            <a:ext cx="3549074" cy="2744102"/>
          </a:xfrm>
          <a:prstGeom prst="rect">
            <a:avLst/>
          </a:prstGeom>
        </p:spPr>
      </p:pic>
      <p:grpSp>
        <p:nvGrpSpPr>
          <p:cNvPr id="11" name="组合 10"/>
          <p:cNvGrpSpPr/>
          <p:nvPr/>
        </p:nvGrpSpPr>
        <p:grpSpPr>
          <a:xfrm>
            <a:off x="5133293" y="2125627"/>
            <a:ext cx="556895" cy="1802765"/>
            <a:chOff x="8945" y="3776"/>
            <a:chExt cx="1046" cy="3501"/>
          </a:xfrm>
        </p:grpSpPr>
        <p:pic>
          <p:nvPicPr>
            <p:cNvPr id="5" name="图片 4" descr="C:/Users/86136/AppData/Local/Temp/kaimatting/20200806105945/output_aiMatting_20200806110225.pngoutput_aiMatting_202008061102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3" y="4915"/>
              <a:ext cx="850" cy="2362"/>
            </a:xfrm>
            <a:prstGeom prst="rect">
              <a:avLst/>
            </a:prstGeom>
          </p:spPr>
        </p:pic>
        <p:pic>
          <p:nvPicPr>
            <p:cNvPr id="10" name="图片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45" y="3776"/>
              <a:ext cx="1047" cy="1380"/>
            </a:xfrm>
            <a:prstGeom prst="rect">
              <a:avLst/>
            </a:prstGeom>
          </p:spPr>
        </p:pic>
      </p:grpSp>
      <p:grpSp>
        <p:nvGrpSpPr>
          <p:cNvPr id="6" name="组合 5"/>
          <p:cNvGrpSpPr/>
          <p:nvPr/>
        </p:nvGrpSpPr>
        <p:grpSpPr>
          <a:xfrm>
            <a:off x="6506456" y="1840518"/>
            <a:ext cx="556895" cy="1802765"/>
            <a:chOff x="8945" y="3776"/>
            <a:chExt cx="1046" cy="3501"/>
          </a:xfrm>
        </p:grpSpPr>
        <p:pic>
          <p:nvPicPr>
            <p:cNvPr id="17" name="图片 16" descr="C:/Users/86136/AppData/Local/Temp/kaimatting/20200806105945/output_aiMatting_20200806110225.pngoutput_aiMatting_202008061102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3" y="4915"/>
              <a:ext cx="850" cy="2362"/>
            </a:xfrm>
            <a:prstGeom prst="rect">
              <a:avLst/>
            </a:prstGeom>
          </p:spPr>
        </p:pic>
        <p:pic>
          <p:nvPicPr>
            <p:cNvPr id="18" name="图片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45" y="3776"/>
              <a:ext cx="1047" cy="1380"/>
            </a:xfrm>
            <a:prstGeom prst="rect">
              <a:avLst/>
            </a:prstGeom>
          </p:spPr>
        </p:pic>
      </p:grpSp>
      <p:pic>
        <p:nvPicPr>
          <p:cNvPr id="115" name="图片 114"/>
          <p:cNvPicPr>
            <a:picLocks noChangeAspect="1"/>
          </p:cNvPicPr>
          <p:nvPr/>
        </p:nvPicPr>
        <p:blipFill rotWithShape="1">
          <a:blip r:embed="rId6" cstate="email">
            <a:extLst>
              <a:ext uri="{28A0092B-C50C-407E-A947-70E740481C1C}">
                <a14:useLocalDpi xmlns:a14="http://schemas.microsoft.com/office/drawing/2010/main"/>
              </a:ext>
            </a:extLst>
          </a:blip>
          <a:srcRect/>
          <a:stretch>
            <a:fillRect/>
          </a:stretch>
        </p:blipFill>
        <p:spPr>
          <a:xfrm>
            <a:off x="1518265" y="1953545"/>
            <a:ext cx="1355452" cy="1079728"/>
          </a:xfrm>
          <a:prstGeom prst="rect">
            <a:avLst/>
          </a:prstGeom>
        </p:spPr>
      </p:pic>
      <p:pic>
        <p:nvPicPr>
          <p:cNvPr id="113" name="图片 112"/>
          <p:cNvPicPr>
            <a:picLocks noChangeAspect="1"/>
          </p:cNvPicPr>
          <p:nvPr/>
        </p:nvPicPr>
        <p:blipFill rotWithShape="1">
          <a:blip r:embed="rId7" cstate="email">
            <a:extLst>
              <a:ext uri="{28A0092B-C50C-407E-A947-70E740481C1C}">
                <a14:useLocalDpi xmlns:a14="http://schemas.microsoft.com/office/drawing/2010/main"/>
              </a:ext>
            </a:extLst>
          </a:blip>
          <a:srcRect/>
          <a:stretch>
            <a:fillRect/>
          </a:stretch>
        </p:blipFill>
        <p:spPr>
          <a:xfrm flipH="1">
            <a:off x="457498" y="1648559"/>
            <a:ext cx="881265" cy="1384997"/>
          </a:xfrm>
          <a:prstGeom prst="rect">
            <a:avLst/>
          </a:prstGeom>
        </p:spPr>
      </p:pic>
      <p:pic>
        <p:nvPicPr>
          <p:cNvPr id="20" name="图片 19" descr="C:/Users/86136/AppData/Local/Temp/kaimatting/20200806111614/output_aiMatting_20200806111623.pngoutput_aiMatting_2020080611162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48583" y="4031262"/>
            <a:ext cx="1355725" cy="759460"/>
          </a:xfrm>
          <a:prstGeom prst="rect">
            <a:avLst/>
          </a:prstGeom>
        </p:spPr>
      </p:pic>
      <p:pic>
        <p:nvPicPr>
          <p:cNvPr id="21" name="图片 20" descr="C:/Users/86136/AppData/Local/Temp/kaimatting/20200806111905/output_aiMatting_20200806111925.pngoutput_aiMatting_2020080611192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362946" y="3763483"/>
            <a:ext cx="892810" cy="692150"/>
          </a:xfrm>
          <a:prstGeom prst="rect">
            <a:avLst/>
          </a:prstGeom>
        </p:spPr>
      </p:pic>
      <p:pic>
        <p:nvPicPr>
          <p:cNvPr id="9" name="图片 8" descr="C:/Users/86136/AppData/Local/Temp/kaimatting/20200908100212/output_aiMatting_20200908100228.pngoutput_aiMatting_20200908100228"/>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171533" y="4893592"/>
            <a:ext cx="523596" cy="498347"/>
          </a:xfrm>
          <a:prstGeom prst="rect">
            <a:avLst/>
          </a:prstGeom>
        </p:spPr>
      </p:pic>
      <p:pic>
        <p:nvPicPr>
          <p:cNvPr id="13" name="图片 12" descr="C:/Users/86136/AppData/Local/Temp/kaimatting/20200908100212/output_aiMatting_20200908100228.pngoutput_aiMatting_20200908100228"/>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558632" y="4633697"/>
            <a:ext cx="505251" cy="443900"/>
          </a:xfrm>
          <a:prstGeom prst="rect">
            <a:avLst/>
          </a:prstGeom>
        </p:spPr>
      </p:pic>
      <p:pic>
        <p:nvPicPr>
          <p:cNvPr id="67" name="图片 66"/>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479505" y="3779244"/>
            <a:ext cx="3815715" cy="2140606"/>
          </a:xfrm>
          <a:prstGeom prst="rect">
            <a:avLst/>
          </a:prstGeom>
          <a:ln w="12700">
            <a:solidFill>
              <a:srgbClr val="0070C0">
                <a:alpha val="40000"/>
              </a:srgbClr>
            </a:solidFill>
          </a:ln>
          <a:effectLst/>
        </p:spPr>
      </p:pic>
      <p:sp>
        <p:nvSpPr>
          <p:cNvPr id="7" name="矩形 6"/>
          <p:cNvSpPr/>
          <p:nvPr/>
        </p:nvSpPr>
        <p:spPr>
          <a:xfrm>
            <a:off x="8040471" y="3175748"/>
            <a:ext cx="3540534" cy="2744102"/>
          </a:xfrm>
          <a:prstGeom prst="rect">
            <a:avLst/>
          </a:prstGeom>
          <a:solidFill>
            <a:schemeClr val="bg1">
              <a:lumMod val="85000"/>
              <a:alpha val="80000"/>
            </a:schemeClr>
          </a:solidFill>
          <a:ln w="12700">
            <a:solidFill>
              <a:srgbClr val="0070C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sp>
        <p:nvSpPr>
          <p:cNvPr id="45" name="文本框 44"/>
          <p:cNvSpPr txBox="1"/>
          <p:nvPr/>
        </p:nvSpPr>
        <p:spPr>
          <a:xfrm rot="19395699">
            <a:off x="9698830" y="5057634"/>
            <a:ext cx="1891501"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DengXian" panose="02010600030101010101" pitchFamily="2" charset="-122"/>
                <a:ea typeface="华文彩云" panose="02010800040101010101" pitchFamily="2" charset="-122"/>
              </a:rPr>
              <a:t>涉密信息，已做去敏处理</a:t>
            </a:r>
          </a:p>
        </p:txBody>
      </p:sp>
      <p:sp>
        <p:nvSpPr>
          <p:cNvPr id="24" name="文本框 23">
            <a:extLst>
              <a:ext uri="{FF2B5EF4-FFF2-40B4-BE49-F238E27FC236}">
                <a16:creationId xmlns:a16="http://schemas.microsoft.com/office/drawing/2014/main" id="{5476F9D5-4D9C-B84C-9757-175155E4EF87}"/>
              </a:ext>
            </a:extLst>
          </p:cNvPr>
          <p:cNvSpPr txBox="1"/>
          <p:nvPr/>
        </p:nvSpPr>
        <p:spPr>
          <a:xfrm>
            <a:off x="7919495" y="843415"/>
            <a:ext cx="3793001" cy="2037353"/>
          </a:xfrm>
          <a:prstGeom prst="rect">
            <a:avLst/>
          </a:prstGeom>
          <a:noFill/>
        </p:spPr>
        <p:txBody>
          <a:bodyPr wrap="square">
            <a:spAutoFit/>
          </a:bodyPr>
          <a:lstStyle/>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检测对象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手机镜头支架上的两个圆环形精加工面</a:t>
            </a:r>
          </a:p>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产品尺寸</a:t>
            </a:r>
            <a:r>
              <a:rPr lang="en-US" altLang="zh-CN"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25</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W</a:t>
            </a:r>
            <a:r>
              <a:rPr lang="zh-CN" altLang="e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×25</a:t>
            </a:r>
            <a:r>
              <a:rPr lang="zh-CN" altLang="e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H</a:t>
            </a:r>
            <a:r>
              <a:rPr lang="zh-CN" altLang="e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 </a:t>
            </a:r>
          </a:p>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检测类型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划伤、麻点、抛光不良、碰伤、异色</a:t>
            </a:r>
          </a:p>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通信方式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TCP/IP</a:t>
            </a:r>
          </a:p>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产品种类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共计</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3</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类，主要是尺寸差异，形态相同</a:t>
            </a:r>
          </a:p>
        </p:txBody>
      </p:sp>
      <p:sp>
        <p:nvSpPr>
          <p:cNvPr id="25" name="文本框 24">
            <a:extLst>
              <a:ext uri="{FF2B5EF4-FFF2-40B4-BE49-F238E27FC236}">
                <a16:creationId xmlns:a16="http://schemas.microsoft.com/office/drawing/2014/main" id="{7BA6FDA1-7403-B144-868B-DF4C2D124D21}"/>
              </a:ext>
            </a:extLst>
          </p:cNvPr>
          <p:cNvSpPr txBox="1"/>
          <p:nvPr/>
        </p:nvSpPr>
        <p:spPr>
          <a:xfrm>
            <a:off x="479504" y="1030253"/>
            <a:ext cx="2517735" cy="369332"/>
          </a:xfrm>
          <a:prstGeom prst="rect">
            <a:avLst/>
          </a:prstGeom>
          <a:solidFill>
            <a:srgbClr val="0070C0"/>
          </a:solid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zh-CN" altLang="en-US" dirty="0">
                <a:solidFill>
                  <a:schemeClr val="bg1"/>
                </a:solidFill>
                <a:latin typeface="等线" panose="02010600030101010101" pitchFamily="2" charset="-122"/>
                <a:ea typeface="等线" panose="02010600030101010101" pitchFamily="2" charset="-122"/>
              </a:rPr>
              <a:t>数据处理中心</a:t>
            </a:r>
          </a:p>
        </p:txBody>
      </p:sp>
      <p:sp>
        <p:nvSpPr>
          <p:cNvPr id="26" name="文本框 25">
            <a:extLst>
              <a:ext uri="{FF2B5EF4-FFF2-40B4-BE49-F238E27FC236}">
                <a16:creationId xmlns:a16="http://schemas.microsoft.com/office/drawing/2014/main" id="{B65E6212-51BD-F448-898E-B2E234A5129E}"/>
              </a:ext>
            </a:extLst>
          </p:cNvPr>
          <p:cNvSpPr txBox="1"/>
          <p:nvPr/>
        </p:nvSpPr>
        <p:spPr>
          <a:xfrm>
            <a:off x="468964" y="3409522"/>
            <a:ext cx="3838132" cy="369332"/>
          </a:xfrm>
          <a:prstGeom prst="rect">
            <a:avLst/>
          </a:prstGeom>
          <a:solidFill>
            <a:srgbClr val="0070C0"/>
          </a:solid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en" altLang="zh-CN" dirty="0">
                <a:solidFill>
                  <a:schemeClr val="bg1"/>
                </a:solidFill>
                <a:latin typeface="等线" panose="02010600030101010101" pitchFamily="2" charset="-122"/>
                <a:ea typeface="等线" panose="02010600030101010101" pitchFamily="2" charset="-122"/>
              </a:rPr>
              <a:t>AI</a:t>
            </a:r>
            <a:r>
              <a:rPr lang="zh-CN" altLang="en-US" dirty="0">
                <a:solidFill>
                  <a:schemeClr val="bg1"/>
                </a:solidFill>
                <a:latin typeface="等线" panose="02010600030101010101" pitchFamily="2" charset="-122"/>
                <a:ea typeface="等线" panose="02010600030101010101" pitchFamily="2" charset="-122"/>
              </a:rPr>
              <a:t>检测平台</a:t>
            </a:r>
          </a:p>
        </p:txBody>
      </p:sp>
      <p:sp>
        <p:nvSpPr>
          <p:cNvPr id="27" name="文本框 26">
            <a:extLst>
              <a:ext uri="{FF2B5EF4-FFF2-40B4-BE49-F238E27FC236}">
                <a16:creationId xmlns:a16="http://schemas.microsoft.com/office/drawing/2014/main" id="{0C0F32DA-4AC2-A440-8829-CD9E6B440851}"/>
              </a:ext>
            </a:extLst>
          </p:cNvPr>
          <p:cNvSpPr txBox="1"/>
          <p:nvPr/>
        </p:nvSpPr>
        <p:spPr>
          <a:xfrm>
            <a:off x="4929794" y="1030628"/>
            <a:ext cx="2517735" cy="369332"/>
          </a:xfrm>
          <a:prstGeom prst="rect">
            <a:avLst/>
          </a:prstGeom>
          <a:solidFill>
            <a:srgbClr val="0070C0"/>
          </a:solid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zh-CN" altLang="en-US" dirty="0">
                <a:solidFill>
                  <a:schemeClr val="bg1"/>
                </a:solidFill>
                <a:latin typeface="等线" panose="02010600030101010101" pitchFamily="2" charset="-122"/>
                <a:ea typeface="等线" panose="02010600030101010101" pitchFamily="2" charset="-122"/>
              </a:rPr>
              <a:t>光学模块</a:t>
            </a:r>
          </a:p>
        </p:txBody>
      </p:sp>
      <p:cxnSp>
        <p:nvCxnSpPr>
          <p:cNvPr id="3" name="肘形连接符 2">
            <a:extLst>
              <a:ext uri="{FF2B5EF4-FFF2-40B4-BE49-F238E27FC236}">
                <a16:creationId xmlns:a16="http://schemas.microsoft.com/office/drawing/2014/main" id="{F255BD75-6AF6-B04A-B914-524ABD308561}"/>
              </a:ext>
            </a:extLst>
          </p:cNvPr>
          <p:cNvCxnSpPr>
            <a:cxnSpLocks/>
          </p:cNvCxnSpPr>
          <p:nvPr/>
        </p:nvCxnSpPr>
        <p:spPr>
          <a:xfrm rot="16200000" flipH="1">
            <a:off x="2941586" y="-344464"/>
            <a:ext cx="483331" cy="4495088"/>
          </a:xfrm>
          <a:prstGeom prst="bentConnector3">
            <a:avLst>
              <a:gd name="adj1" fmla="val -12310"/>
            </a:avLst>
          </a:prstGeom>
          <a:noFill/>
          <a:ln w="12700" cap="flat">
            <a:solidFill>
              <a:srgbClr val="FFC000"/>
            </a:solidFill>
            <a:prstDash val="solid"/>
            <a:round/>
            <a:tailEnd type="triangle"/>
          </a:ln>
        </p:spPr>
        <p:style>
          <a:lnRef idx="0">
            <a:srgbClr val="FFFFFF"/>
          </a:lnRef>
          <a:fillRef idx="0">
            <a:srgbClr val="FFFFFF"/>
          </a:fillRef>
          <a:effectRef idx="0">
            <a:srgbClr val="FFFFFF"/>
          </a:effectRef>
          <a:fontRef idx="none"/>
        </p:style>
      </p:cxnSp>
      <p:cxnSp>
        <p:nvCxnSpPr>
          <p:cNvPr id="16" name="肘形连接符 15">
            <a:extLst>
              <a:ext uri="{FF2B5EF4-FFF2-40B4-BE49-F238E27FC236}">
                <a16:creationId xmlns:a16="http://schemas.microsoft.com/office/drawing/2014/main" id="{791A530B-1C08-6642-A63D-100E91549896}"/>
              </a:ext>
            </a:extLst>
          </p:cNvPr>
          <p:cNvCxnSpPr>
            <a:cxnSpLocks/>
          </p:cNvCxnSpPr>
          <p:nvPr/>
        </p:nvCxnSpPr>
        <p:spPr>
          <a:xfrm rot="16200000" flipH="1">
            <a:off x="3748536" y="-1196534"/>
            <a:ext cx="179433" cy="5918355"/>
          </a:xfrm>
          <a:prstGeom prst="bentConnector3">
            <a:avLst>
              <a:gd name="adj1" fmla="val -92496"/>
            </a:avLst>
          </a:prstGeom>
          <a:noFill/>
          <a:ln w="12700" cap="flat">
            <a:solidFill>
              <a:srgbClr val="FFC000"/>
            </a:solidFill>
            <a:prstDash val="solid"/>
            <a:round/>
            <a:tailEnd type="triangle"/>
          </a:ln>
        </p:spPr>
        <p:style>
          <a:lnRef idx="0">
            <a:srgbClr val="FFFFFF"/>
          </a:lnRef>
          <a:fillRef idx="0">
            <a:srgbClr val="FFFFFF"/>
          </a:fillRef>
          <a:effectRef idx="0">
            <a:srgbClr val="FFFFFF"/>
          </a:effectRef>
          <a:fontRef idx="none"/>
        </p:style>
      </p:cxnSp>
    </p:spTree>
    <p:extLst>
      <p:ext uri="{BB962C8B-B14F-4D97-AF65-F5344CB8AC3E}">
        <p14:creationId xmlns:p14="http://schemas.microsoft.com/office/powerpoint/2010/main" val="349063287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910518"/>
            <a:ext cx="8361123" cy="5251636"/>
          </a:xfrm>
          <a:prstGeom prst="rect">
            <a:avLst/>
          </a:prstGeom>
        </p:spPr>
      </p:pic>
      <p:sp>
        <p:nvSpPr>
          <p:cNvPr id="3" name="标题 2"/>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案例十一</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震动马达磁块</a:t>
            </a:r>
            <a:r>
              <a:rPr lang="en-US" altLang="zh-CN" sz="2400" b="1" spc="100" dirty="0">
                <a:solidFill>
                  <a:srgbClr val="043E6F"/>
                </a:solidFill>
                <a:cs typeface="Arial" panose="020B0604020202020204" pitchFamily="34" charset="0"/>
              </a:rPr>
              <a:t>OCR</a:t>
            </a:r>
            <a:r>
              <a:rPr lang="zh-CN" altLang="en-US" sz="2400" b="1" spc="100" dirty="0">
                <a:solidFill>
                  <a:srgbClr val="043E6F"/>
                </a:solidFill>
                <a:cs typeface="Arial" panose="020B0604020202020204" pitchFamily="34" charset="0"/>
              </a:rPr>
              <a:t>识别</a:t>
            </a:r>
          </a:p>
        </p:txBody>
      </p:sp>
      <p:pic>
        <p:nvPicPr>
          <p:cNvPr id="26" name="图片 25">
            <a:extLst>
              <a:ext uri="{FF2B5EF4-FFF2-40B4-BE49-F238E27FC236}">
                <a16:creationId xmlns:a16="http://schemas.microsoft.com/office/drawing/2014/main" id="{21535470-56F1-2F4D-B373-F27B828A3C60}"/>
              </a:ext>
            </a:extLst>
          </p:cNvPr>
          <p:cNvPicPr>
            <a:picLocks noChangeAspect="1"/>
          </p:cNvPicPr>
          <p:nvPr/>
        </p:nvPicPr>
        <p:blipFill>
          <a:blip r:embed="rId2"/>
          <a:stretch>
            <a:fillRect/>
          </a:stretch>
        </p:blipFill>
        <p:spPr>
          <a:xfrm>
            <a:off x="420456" y="910518"/>
            <a:ext cx="8361123" cy="5251636"/>
          </a:xfrm>
          <a:prstGeom prst="rect">
            <a:avLst/>
          </a:prstGeom>
        </p:spPr>
      </p:pic>
      <p:sp>
        <p:nvSpPr>
          <p:cNvPr id="6" name="左箭头 5"/>
          <p:cNvSpPr/>
          <p:nvPr/>
        </p:nvSpPr>
        <p:spPr>
          <a:xfrm rot="1380000">
            <a:off x="3380105" y="4742558"/>
            <a:ext cx="2002790" cy="265430"/>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27345" y="4435853"/>
            <a:ext cx="2613660" cy="1421130"/>
          </a:xfrm>
          <a:prstGeom prst="roundRect">
            <a:avLst/>
          </a:prstGeom>
          <a:effectLst>
            <a:softEdge rad="31750"/>
          </a:effectLst>
        </p:spPr>
      </p:pic>
      <p:pic>
        <p:nvPicPr>
          <p:cNvPr id="7" name="图片 6"/>
          <p:cNvPicPr>
            <a:picLocks noChangeAspect="1"/>
          </p:cNvPicPr>
          <p:nvPr/>
        </p:nvPicPr>
        <p:blipFill>
          <a:blip r:embed="rId4"/>
          <a:stretch>
            <a:fillRect/>
          </a:stretch>
        </p:blipFill>
        <p:spPr>
          <a:xfrm>
            <a:off x="6835775" y="2760723"/>
            <a:ext cx="1276350" cy="1085850"/>
          </a:xfrm>
          <a:prstGeom prst="ellipse">
            <a:avLst/>
          </a:prstGeom>
        </p:spPr>
      </p:pic>
      <p:pic>
        <p:nvPicPr>
          <p:cNvPr id="8" name="图片 7"/>
          <p:cNvPicPr>
            <a:picLocks noChangeAspect="1"/>
          </p:cNvPicPr>
          <p:nvPr/>
        </p:nvPicPr>
        <p:blipFill>
          <a:blip r:embed="rId5"/>
          <a:stretch>
            <a:fillRect/>
          </a:stretch>
        </p:blipFill>
        <p:spPr>
          <a:xfrm>
            <a:off x="5509895" y="2760723"/>
            <a:ext cx="1171575" cy="1085850"/>
          </a:xfrm>
          <a:prstGeom prst="ellipse">
            <a:avLst/>
          </a:prstGeom>
        </p:spPr>
      </p:pic>
      <p:pic>
        <p:nvPicPr>
          <p:cNvPr id="12" name="图片 11"/>
          <p:cNvPicPr>
            <a:picLocks noChangeAspect="1"/>
          </p:cNvPicPr>
          <p:nvPr/>
        </p:nvPicPr>
        <p:blipFill>
          <a:blip r:embed="rId6"/>
          <a:stretch>
            <a:fillRect/>
          </a:stretch>
        </p:blipFill>
        <p:spPr>
          <a:xfrm>
            <a:off x="6206490" y="1510408"/>
            <a:ext cx="1304925" cy="781050"/>
          </a:xfrm>
          <a:prstGeom prst="ellipse">
            <a:avLst/>
          </a:prstGeom>
        </p:spPr>
      </p:pic>
      <p:cxnSp>
        <p:nvCxnSpPr>
          <p:cNvPr id="17" name="直接箭头连接符 16"/>
          <p:cNvCxnSpPr>
            <a:endCxn id="8" idx="4"/>
          </p:cNvCxnSpPr>
          <p:nvPr/>
        </p:nvCxnSpPr>
        <p:spPr>
          <a:xfrm flipV="1">
            <a:off x="5926455" y="3846573"/>
            <a:ext cx="169545" cy="180213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7" idx="4"/>
          </p:cNvCxnSpPr>
          <p:nvPr/>
        </p:nvCxnSpPr>
        <p:spPr>
          <a:xfrm flipH="1" flipV="1">
            <a:off x="7473950" y="3846573"/>
            <a:ext cx="37465" cy="174117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8" idx="0"/>
            <a:endCxn id="12" idx="4"/>
          </p:cNvCxnSpPr>
          <p:nvPr/>
        </p:nvCxnSpPr>
        <p:spPr>
          <a:xfrm flipV="1">
            <a:off x="6096000" y="2291458"/>
            <a:ext cx="763270" cy="46926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7" idx="0"/>
            <a:endCxn id="12" idx="4"/>
          </p:cNvCxnSpPr>
          <p:nvPr/>
        </p:nvCxnSpPr>
        <p:spPr>
          <a:xfrm flipH="1" flipV="1">
            <a:off x="6859270" y="2291458"/>
            <a:ext cx="614680" cy="46926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175A772D-A34D-014E-BE3A-545770D92124}"/>
              </a:ext>
            </a:extLst>
          </p:cNvPr>
          <p:cNvSpPr/>
          <p:nvPr/>
        </p:nvSpPr>
        <p:spPr>
          <a:xfrm>
            <a:off x="-18579" y="903983"/>
            <a:ext cx="8800158" cy="5258171"/>
          </a:xfrm>
          <a:prstGeom prst="rect">
            <a:avLst/>
          </a:prstGeom>
          <a:gradFill>
            <a:gsLst>
              <a:gs pos="40000">
                <a:schemeClr val="tx1">
                  <a:lumMod val="95000"/>
                  <a:lumOff val="5000"/>
                  <a:alpha val="60000"/>
                </a:schemeClr>
              </a:gs>
              <a:gs pos="0">
                <a:schemeClr val="tx1">
                  <a:lumMod val="95000"/>
                  <a:lumOff val="5000"/>
                </a:schemeClr>
              </a:gs>
              <a:gs pos="100000">
                <a:schemeClr val="tx1">
                  <a:lumMod val="95000"/>
                  <a:lumOff val="5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a:extLst>
              <a:ext uri="{FF2B5EF4-FFF2-40B4-BE49-F238E27FC236}">
                <a16:creationId xmlns:a16="http://schemas.microsoft.com/office/drawing/2014/main" id="{B38D0BD2-265B-384E-A30E-DC633165A6DF}"/>
              </a:ext>
            </a:extLst>
          </p:cNvPr>
          <p:cNvSpPr/>
          <p:nvPr/>
        </p:nvSpPr>
        <p:spPr>
          <a:xfrm>
            <a:off x="8781578" y="903984"/>
            <a:ext cx="3410421" cy="5258172"/>
          </a:xfrm>
          <a:prstGeom prst="rect">
            <a:avLst/>
          </a:prstGeom>
          <a:solidFill>
            <a:srgbClr val="1C6E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a:extLst>
              <a:ext uri="{FF2B5EF4-FFF2-40B4-BE49-F238E27FC236}">
                <a16:creationId xmlns:a16="http://schemas.microsoft.com/office/drawing/2014/main" id="{8427D5C2-5810-5644-865C-575BF84CF259}"/>
              </a:ext>
            </a:extLst>
          </p:cNvPr>
          <p:cNvSpPr txBox="1"/>
          <p:nvPr/>
        </p:nvSpPr>
        <p:spPr>
          <a:xfrm>
            <a:off x="470627" y="1936414"/>
            <a:ext cx="3976113" cy="888961"/>
          </a:xfrm>
          <a:prstGeom prst="rect">
            <a:avLst/>
          </a:prstGeom>
          <a:noFill/>
        </p:spPr>
        <p:txBody>
          <a:bodyPr wrap="square" rtlCol="0">
            <a:spAutoFit/>
          </a:bodyPr>
          <a:lstStyle/>
          <a:p>
            <a:pPr algn="just"/>
            <a:r>
              <a:rPr lang="zh-CN" altLang="en-US" sz="3000" b="1" dirty="0">
                <a:solidFill>
                  <a:srgbClr val="FFC000"/>
                </a:solidFill>
                <a:latin typeface="DengXian" panose="02010600030101010101" pitchFamily="2" charset="-122"/>
                <a:ea typeface="DengXian" panose="02010600030101010101" pitchFamily="2" charset="-122"/>
              </a:rPr>
              <a:t>穴号</a:t>
            </a:r>
            <a:r>
              <a:rPr lang="en-US" altLang="zh-CN" sz="3000" b="1" dirty="0">
                <a:solidFill>
                  <a:srgbClr val="FFC000"/>
                </a:solidFill>
                <a:latin typeface="DengXian" panose="02010600030101010101" pitchFamily="2" charset="-122"/>
                <a:ea typeface="DengXian" panose="02010600030101010101" pitchFamily="2" charset="-122"/>
              </a:rPr>
              <a:t>/</a:t>
            </a:r>
            <a:r>
              <a:rPr lang="zh-CN" altLang="en-US" sz="3000" b="1" dirty="0">
                <a:solidFill>
                  <a:srgbClr val="FFC000"/>
                </a:solidFill>
                <a:latin typeface="DengXian" panose="02010600030101010101" pitchFamily="2" charset="-122"/>
                <a:ea typeface="DengXian" panose="02010600030101010101" pitchFamily="2" charset="-122"/>
              </a:rPr>
              <a:t>模号识别</a:t>
            </a:r>
          </a:p>
          <a:p>
            <a:pPr algn="just">
              <a:lnSpc>
                <a:spcPct val="130000"/>
              </a:lnSpc>
              <a:spcBef>
                <a:spcPts val="600"/>
              </a:spcBef>
            </a:pP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识别工位标识字符，对应设备编号以及生产日期</a:t>
            </a:r>
          </a:p>
        </p:txBody>
      </p:sp>
      <p:sp>
        <p:nvSpPr>
          <p:cNvPr id="25" name="文本框 24">
            <a:extLst>
              <a:ext uri="{FF2B5EF4-FFF2-40B4-BE49-F238E27FC236}">
                <a16:creationId xmlns:a16="http://schemas.microsoft.com/office/drawing/2014/main" id="{08E43545-6F74-124F-A9DE-AA0BA9969E0F}"/>
              </a:ext>
            </a:extLst>
          </p:cNvPr>
          <p:cNvSpPr txBox="1"/>
          <p:nvPr/>
        </p:nvSpPr>
        <p:spPr>
          <a:xfrm>
            <a:off x="470627" y="3478696"/>
            <a:ext cx="3976113" cy="1169038"/>
          </a:xfrm>
          <a:prstGeom prst="rect">
            <a:avLst/>
          </a:prstGeom>
          <a:noFill/>
        </p:spPr>
        <p:txBody>
          <a:bodyPr wrap="square" rtlCol="0">
            <a:spAutoFit/>
          </a:bodyPr>
          <a:lstStyle/>
          <a:p>
            <a:pPr algn="just"/>
            <a:r>
              <a:rPr lang="zh-CN" altLang="en-US" sz="3000" b="1" dirty="0">
                <a:solidFill>
                  <a:srgbClr val="FFC000"/>
                </a:solidFill>
                <a:latin typeface="DengXian" panose="02010600030101010101" pitchFamily="2" charset="-122"/>
                <a:ea typeface="DengXian" panose="02010600030101010101" pitchFamily="2" charset="-122"/>
              </a:rPr>
              <a:t>算法方案</a:t>
            </a:r>
          </a:p>
          <a:p>
            <a:pPr algn="just">
              <a:lnSpc>
                <a:spcPct val="130000"/>
              </a:lnSpc>
              <a:spcBef>
                <a:spcPts val="600"/>
              </a:spcBef>
            </a:pP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采用特制识别算法，在能够识别出</a:t>
            </a:r>
            <a:r>
              <a:rPr lang="e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OCR</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部分特征功能下，排除字符完全模糊的产品</a:t>
            </a:r>
          </a:p>
        </p:txBody>
      </p:sp>
      <p:sp>
        <p:nvSpPr>
          <p:cNvPr id="28" name="矩形 27">
            <a:extLst>
              <a:ext uri="{FF2B5EF4-FFF2-40B4-BE49-F238E27FC236}">
                <a16:creationId xmlns:a16="http://schemas.microsoft.com/office/drawing/2014/main" id="{8E2583A2-B482-314C-BA22-F973BDB3AA57}"/>
              </a:ext>
            </a:extLst>
          </p:cNvPr>
          <p:cNvSpPr/>
          <p:nvPr/>
        </p:nvSpPr>
        <p:spPr>
          <a:xfrm>
            <a:off x="9023105" y="1415191"/>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产线导入</a:t>
            </a:r>
            <a:endParaRPr lang="en"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量产新产品</a:t>
            </a:r>
          </a:p>
        </p:txBody>
      </p:sp>
      <p:sp>
        <p:nvSpPr>
          <p:cNvPr id="32" name="矩形 31">
            <a:extLst>
              <a:ext uri="{FF2B5EF4-FFF2-40B4-BE49-F238E27FC236}">
                <a16:creationId xmlns:a16="http://schemas.microsoft.com/office/drawing/2014/main" id="{129966EE-EB8F-424E-9AA4-CFEE9AA33674}"/>
              </a:ext>
            </a:extLst>
          </p:cNvPr>
          <p:cNvSpPr/>
          <p:nvPr/>
        </p:nvSpPr>
        <p:spPr>
          <a:xfrm>
            <a:off x="9023105" y="2930840"/>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a:t>
            </a:r>
            <a:r>
              <a:rPr lang="en-US"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8</a:t>
            </a: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倍产能提升</a:t>
            </a:r>
            <a:endParaRPr lang="en"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更稳定的检测，检测速度更快，按照产能换算节省</a:t>
            </a:r>
            <a:r>
              <a:rPr lang="en-US" altLang="zh-CN" sz="1200" dirty="0">
                <a:solidFill>
                  <a:schemeClr val="tx1">
                    <a:lumMod val="85000"/>
                    <a:lumOff val="15000"/>
                  </a:schemeClr>
                </a:solidFill>
                <a:latin typeface="DengXian" panose="02010600030101010101" pitchFamily="2" charset="-122"/>
                <a:ea typeface="DengXian" panose="02010600030101010101" pitchFamily="2" charset="-122"/>
              </a:rPr>
              <a:t>40</a:t>
            </a: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人</a:t>
            </a:r>
          </a:p>
        </p:txBody>
      </p:sp>
      <p:sp>
        <p:nvSpPr>
          <p:cNvPr id="34" name="矩形 33">
            <a:extLst>
              <a:ext uri="{FF2B5EF4-FFF2-40B4-BE49-F238E27FC236}">
                <a16:creationId xmlns:a16="http://schemas.microsoft.com/office/drawing/2014/main" id="{E4531B8D-FD5A-EE43-929A-FDBC6A3B6211}"/>
              </a:ext>
            </a:extLst>
          </p:cNvPr>
          <p:cNvSpPr/>
          <p:nvPr/>
        </p:nvSpPr>
        <p:spPr>
          <a:xfrm>
            <a:off x="9023105" y="4302440"/>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避免漏检</a:t>
            </a:r>
            <a:endParaRPr lang="en"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引发召回问题</a:t>
            </a:r>
          </a:p>
        </p:txBody>
      </p:sp>
      <p:pic>
        <p:nvPicPr>
          <p:cNvPr id="38" name="图片 37">
            <a:extLst>
              <a:ext uri="{FF2B5EF4-FFF2-40B4-BE49-F238E27FC236}">
                <a16:creationId xmlns:a16="http://schemas.microsoft.com/office/drawing/2014/main" id="{EC7804A8-BE81-0B4E-B711-292E00007A5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19606" y="3156839"/>
            <a:ext cx="342900" cy="292100"/>
          </a:xfrm>
          <a:prstGeom prst="rect">
            <a:avLst/>
          </a:prstGeom>
        </p:spPr>
      </p:pic>
      <p:pic>
        <p:nvPicPr>
          <p:cNvPr id="39" name="图片 38">
            <a:extLst>
              <a:ext uri="{FF2B5EF4-FFF2-40B4-BE49-F238E27FC236}">
                <a16:creationId xmlns:a16="http://schemas.microsoft.com/office/drawing/2014/main" id="{997AD453-F613-7740-A1CD-4BDB4B96B783}"/>
              </a:ext>
            </a:extLst>
          </p:cNvPr>
          <p:cNvPicPr>
            <a:picLocks noChangeAspect="1"/>
          </p:cNvPicPr>
          <p:nvPr/>
        </p:nvPicPr>
        <p:blipFill>
          <a:blip r:embed="rId8"/>
          <a:stretch>
            <a:fillRect/>
          </a:stretch>
        </p:blipFill>
        <p:spPr>
          <a:xfrm>
            <a:off x="9100817" y="1696010"/>
            <a:ext cx="476863" cy="445072"/>
          </a:xfrm>
          <a:prstGeom prst="rect">
            <a:avLst/>
          </a:prstGeom>
        </p:spPr>
      </p:pic>
      <p:pic>
        <p:nvPicPr>
          <p:cNvPr id="40" name="图片 39">
            <a:extLst>
              <a:ext uri="{FF2B5EF4-FFF2-40B4-BE49-F238E27FC236}">
                <a16:creationId xmlns:a16="http://schemas.microsoft.com/office/drawing/2014/main" id="{5F65F402-05DF-C84A-BA93-43873F15ECF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157706" y="4619773"/>
            <a:ext cx="304800" cy="330200"/>
          </a:xfrm>
          <a:prstGeom prst="rect">
            <a:avLst/>
          </a:prstGeom>
        </p:spPr>
      </p:pic>
    </p:spTree>
    <p:extLst>
      <p:ext uri="{BB962C8B-B14F-4D97-AF65-F5344CB8AC3E}">
        <p14:creationId xmlns:p14="http://schemas.microsoft.com/office/powerpoint/2010/main" val="82650284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案例十二</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表带扣</a:t>
            </a:r>
            <a:r>
              <a:rPr lang="en-US" altLang="zh-CN" sz="2400" b="1" spc="100" dirty="0">
                <a:solidFill>
                  <a:srgbClr val="043E6F"/>
                </a:solidFill>
                <a:cs typeface="Arial" panose="020B0604020202020204" pitchFamily="34" charset="0"/>
              </a:rPr>
              <a:t>OCR</a:t>
            </a:r>
            <a:r>
              <a:rPr lang="zh-CN" altLang="en-US" sz="2400" b="1" spc="100" dirty="0">
                <a:solidFill>
                  <a:srgbClr val="043E6F"/>
                </a:solidFill>
                <a:cs typeface="Arial" panose="020B0604020202020204" pitchFamily="34" charset="0"/>
              </a:rPr>
              <a:t>识别</a:t>
            </a:r>
          </a:p>
        </p:txBody>
      </p:sp>
      <p:sp>
        <p:nvSpPr>
          <p:cNvPr id="23" name="矩形 22" hidden="1">
            <a:extLst>
              <a:ext uri="{FF2B5EF4-FFF2-40B4-BE49-F238E27FC236}">
                <a16:creationId xmlns:a16="http://schemas.microsoft.com/office/drawing/2014/main" id="{0B51D354-90D0-DF4A-88E8-06763E448D3F}"/>
              </a:ext>
            </a:extLst>
          </p:cNvPr>
          <p:cNvSpPr/>
          <p:nvPr/>
        </p:nvSpPr>
        <p:spPr>
          <a:xfrm>
            <a:off x="0" y="1071245"/>
            <a:ext cx="8913180" cy="5258171"/>
          </a:xfrm>
          <a:prstGeom prst="rect">
            <a:avLst/>
          </a:prstGeom>
          <a:gradFill>
            <a:gsLst>
              <a:gs pos="40000">
                <a:srgbClr val="0070C0">
                  <a:alpha val="80000"/>
                </a:srgbClr>
              </a:gs>
              <a:gs pos="0">
                <a:schemeClr val="accent1">
                  <a:lumMod val="75000"/>
                </a:schemeClr>
              </a:gs>
              <a:gs pos="100000">
                <a:srgbClr val="0070C0">
                  <a:alpha val="1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2" name="图片 31">
            <a:extLst>
              <a:ext uri="{FF2B5EF4-FFF2-40B4-BE49-F238E27FC236}">
                <a16:creationId xmlns:a16="http://schemas.microsoft.com/office/drawing/2014/main" id="{5A3EE852-636E-2E4E-8706-69B974CE91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625320" y="977898"/>
            <a:ext cx="3566679" cy="5315091"/>
          </a:xfrm>
          <a:prstGeom prst="rect">
            <a:avLst/>
          </a:prstGeom>
        </p:spPr>
      </p:pic>
      <p:sp>
        <p:nvSpPr>
          <p:cNvPr id="34" name="矩形 33">
            <a:extLst>
              <a:ext uri="{FF2B5EF4-FFF2-40B4-BE49-F238E27FC236}">
                <a16:creationId xmlns:a16="http://schemas.microsoft.com/office/drawing/2014/main" id="{B3521870-2809-DD4C-8963-395D0D7E93B5}"/>
              </a:ext>
            </a:extLst>
          </p:cNvPr>
          <p:cNvSpPr/>
          <p:nvPr/>
        </p:nvSpPr>
        <p:spPr>
          <a:xfrm>
            <a:off x="8614126" y="977900"/>
            <a:ext cx="3566680" cy="5315091"/>
          </a:xfrm>
          <a:prstGeom prst="rect">
            <a:avLst/>
          </a:prstGeom>
          <a:solidFill>
            <a:schemeClr val="bg2">
              <a:lumMod val="10000"/>
              <a:alpha val="40000"/>
            </a:schemeClr>
          </a:solidFill>
          <a:ln>
            <a:no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35" name="矩形 34">
            <a:extLst>
              <a:ext uri="{FF2B5EF4-FFF2-40B4-BE49-F238E27FC236}">
                <a16:creationId xmlns:a16="http://schemas.microsoft.com/office/drawing/2014/main" id="{CFA5863F-8D9B-E447-92F8-3B02B2625BD4}"/>
              </a:ext>
            </a:extLst>
          </p:cNvPr>
          <p:cNvSpPr/>
          <p:nvPr/>
        </p:nvSpPr>
        <p:spPr>
          <a:xfrm>
            <a:off x="8961260" y="1405029"/>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99.9%</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字符读取准确率，兼容多种产品形态</a:t>
            </a:r>
          </a:p>
        </p:txBody>
      </p:sp>
      <p:sp>
        <p:nvSpPr>
          <p:cNvPr id="36" name="矩形 35">
            <a:extLst>
              <a:ext uri="{FF2B5EF4-FFF2-40B4-BE49-F238E27FC236}">
                <a16:creationId xmlns:a16="http://schemas.microsoft.com/office/drawing/2014/main" id="{EBE923A0-AA43-7349-9FE7-915F40A37C32}"/>
              </a:ext>
            </a:extLst>
          </p:cNvPr>
          <p:cNvSpPr/>
          <p:nvPr/>
        </p:nvSpPr>
        <p:spPr>
          <a:xfrm>
            <a:off x="8961260" y="2981864"/>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100%</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人力替换率，</a:t>
            </a:r>
            <a:r>
              <a:rPr lang="en-US" altLang="zh-CN" sz="1600" dirty="0">
                <a:solidFill>
                  <a:schemeClr val="bg1"/>
                </a:solidFill>
                <a:latin typeface="等线" panose="020F0502020204030204"/>
                <a:ea typeface="等线" panose="02010600030101010101" pitchFamily="2" charset="-122"/>
                <a:sym typeface="Arial" panose="020B0604020202020204" pitchFamily="34" charset="0"/>
              </a:rPr>
              <a:t>6</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条产线全自动化生产</a:t>
            </a:r>
            <a:endParaRPr lang="en-US" altLang="zh-CN" sz="1600" dirty="0">
              <a:solidFill>
                <a:schemeClr val="bg1"/>
              </a:solidFill>
              <a:latin typeface="等线" panose="020F0502020204030204"/>
              <a:ea typeface="等线" panose="02010600030101010101" pitchFamily="2" charset="-122"/>
              <a:sym typeface="Arial" panose="020B0604020202020204" pitchFamily="34" charset="0"/>
            </a:endParaRPr>
          </a:p>
        </p:txBody>
      </p:sp>
      <p:sp>
        <p:nvSpPr>
          <p:cNvPr id="37" name="矩形 36">
            <a:extLst>
              <a:ext uri="{FF2B5EF4-FFF2-40B4-BE49-F238E27FC236}">
                <a16:creationId xmlns:a16="http://schemas.microsoft.com/office/drawing/2014/main" id="{B7559FF1-AFB0-4A48-8055-1B36C1D62613}"/>
              </a:ext>
            </a:extLst>
          </p:cNvPr>
          <p:cNvSpPr/>
          <p:nvPr/>
        </p:nvSpPr>
        <p:spPr>
          <a:xfrm>
            <a:off x="8961260" y="4558700"/>
            <a:ext cx="2880000" cy="1296000"/>
          </a:xfrm>
          <a:prstGeom prst="rect">
            <a:avLst/>
          </a:prstGeom>
          <a:solidFill>
            <a:schemeClr val="tx1">
              <a:lumMod val="85000"/>
              <a:lumOff val="15000"/>
              <a:alpha val="80000"/>
            </a:schemeClr>
          </a:solidFill>
        </p:spPr>
        <p:txBody>
          <a:bodyPr wrap="square" rtlCol="0" anchor="ctr">
            <a:noAutofit/>
          </a:bodyPr>
          <a:lstStyle/>
          <a:p>
            <a:pPr algn="ctr" fontAlgn="base">
              <a:spcBef>
                <a:spcPts val="1200"/>
              </a:spcBef>
              <a:spcAft>
                <a:spcPct val="0"/>
              </a:spcAft>
              <a:buClr>
                <a:srgbClr val="F0AB00"/>
              </a:buClr>
              <a:buSzPct val="80000"/>
            </a:pP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rPr>
              <a:t>24</a:t>
            </a:r>
            <a:r>
              <a:rPr lang="zh-CN" altLang="en-US" sz="4400" b="1" dirty="0">
                <a:solidFill>
                  <a:srgbClr val="FFC000"/>
                </a:solidFill>
                <a:latin typeface="等线" panose="02010600030101010101" pitchFamily="2" charset="-122"/>
                <a:ea typeface="等线" panose="02010600030101010101" pitchFamily="2" charset="-122"/>
                <a:cs typeface="Arial" panose="020B0604020202020204" pitchFamily="34" charset="0"/>
              </a:rPr>
              <a:t>天</a:t>
            </a:r>
            <a:endPar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endParaRP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从需求了解，到完成产品部署，一共花费</a:t>
            </a:r>
            <a:r>
              <a:rPr lang="en-US" altLang="zh-CN" sz="1600" dirty="0">
                <a:solidFill>
                  <a:schemeClr val="bg1"/>
                </a:solidFill>
                <a:latin typeface="等线" panose="020F0502020204030204"/>
                <a:ea typeface="等线" panose="02010600030101010101" pitchFamily="2" charset="-122"/>
                <a:sym typeface="Arial" panose="020B0604020202020204" pitchFamily="34" charset="0"/>
              </a:rPr>
              <a:t>24</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天</a:t>
            </a:r>
          </a:p>
        </p:txBody>
      </p:sp>
      <p:sp>
        <p:nvSpPr>
          <p:cNvPr id="38" name="文本框 37">
            <a:extLst>
              <a:ext uri="{FF2B5EF4-FFF2-40B4-BE49-F238E27FC236}">
                <a16:creationId xmlns:a16="http://schemas.microsoft.com/office/drawing/2014/main" id="{27F4C486-3B29-304F-A182-47968977256B}"/>
              </a:ext>
            </a:extLst>
          </p:cNvPr>
          <p:cNvSpPr txBox="1"/>
          <p:nvPr/>
        </p:nvSpPr>
        <p:spPr>
          <a:xfrm>
            <a:off x="249140" y="1772069"/>
            <a:ext cx="4155860" cy="880241"/>
          </a:xfrm>
          <a:prstGeom prst="rect">
            <a:avLst/>
          </a:prstGeom>
          <a:noFill/>
        </p:spPr>
        <p:txBody>
          <a:bodyPr wrap="square" rtlCol="0">
            <a:spAutoFit/>
          </a:bodyPr>
          <a:lstStyle/>
          <a:p>
            <a:pPr lvl="0" algn="just" defTabSz="825500" hangingPunct="0">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项目内容</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en-US" altLang="zh-CN"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iWatch</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表带金属件字符识别</a:t>
            </a:r>
            <a:endParaRPr lang="en-US" altLang="zh-CN"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endParaRPr>
          </a:p>
          <a:p>
            <a:pPr lvl="0" algn="just" defTabSz="825500" hangingPunct="0">
              <a:lnSpc>
                <a:spcPct val="120000"/>
              </a:lnSpc>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字符范围</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en-US" altLang="zh-CN" sz="1600" b="1" dirty="0">
                <a:solidFill>
                  <a:srgbClr val="0070C0"/>
                </a:solidFill>
                <a:latin typeface="等线" panose="020F0502020204030204"/>
                <a:ea typeface="等线" panose="02010600030101010101" pitchFamily="2" charset="-122"/>
                <a:sym typeface="Helvetica Neue Medium"/>
              </a:rPr>
              <a:t>0-9</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和</a:t>
            </a:r>
            <a:r>
              <a:rPr lang="en-US" altLang="zh-CN" sz="1600" b="1" dirty="0">
                <a:solidFill>
                  <a:srgbClr val="0070C0"/>
                </a:solidFill>
                <a:latin typeface="等线" panose="020F0502020204030204"/>
                <a:ea typeface="等线" panose="02010600030101010101" pitchFamily="2" charset="-122"/>
                <a:sym typeface="Helvetica Neue Medium"/>
              </a:rPr>
              <a:t>a-z</a:t>
            </a:r>
          </a:p>
          <a:p>
            <a:pPr lvl="0" algn="just" defTabSz="825500" hangingPunct="0">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字符个数</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en-US" altLang="zh-CN" sz="1600" b="1" dirty="0">
                <a:solidFill>
                  <a:srgbClr val="0070C0"/>
                </a:solidFill>
                <a:latin typeface="等线" panose="020F0502020204030204"/>
                <a:ea typeface="等线" panose="02010600030101010101" pitchFamily="2" charset="-122"/>
                <a:sym typeface="Helvetica Neue Medium"/>
              </a:rPr>
              <a:t>13</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个字符组成字符串</a:t>
            </a:r>
            <a:endParaRPr lang="en-US" altLang="zh-CN" sz="1600" b="1" kern="0" dirty="0">
              <a:solidFill>
                <a:schemeClr val="tx1">
                  <a:lumMod val="85000"/>
                  <a:lumOff val="15000"/>
                </a:schemeClr>
              </a:solidFill>
              <a:latin typeface="等线" panose="02010600030101010101" pitchFamily="2" charset="-122"/>
              <a:ea typeface="等线" panose="02010600030101010101" pitchFamily="2" charset="-122"/>
            </a:endParaRPr>
          </a:p>
        </p:txBody>
      </p:sp>
      <p:sp>
        <p:nvSpPr>
          <p:cNvPr id="39" name="箭头: 五边形 43">
            <a:extLst>
              <a:ext uri="{FF2B5EF4-FFF2-40B4-BE49-F238E27FC236}">
                <a16:creationId xmlns:a16="http://schemas.microsoft.com/office/drawing/2014/main" id="{0E85009C-2CD5-9A46-AC7A-D79DE0858953}"/>
              </a:ext>
            </a:extLst>
          </p:cNvPr>
          <p:cNvSpPr/>
          <p:nvPr/>
        </p:nvSpPr>
        <p:spPr>
          <a:xfrm>
            <a:off x="350740" y="3917451"/>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项目难点</a:t>
            </a:r>
          </a:p>
        </p:txBody>
      </p:sp>
      <p:sp>
        <p:nvSpPr>
          <p:cNvPr id="40" name="箭头: 五边形 44">
            <a:extLst>
              <a:ext uri="{FF2B5EF4-FFF2-40B4-BE49-F238E27FC236}">
                <a16:creationId xmlns:a16="http://schemas.microsoft.com/office/drawing/2014/main" id="{BADE0BB8-90F4-A74B-B005-52A0AEE21E1D}"/>
              </a:ext>
            </a:extLst>
          </p:cNvPr>
          <p:cNvSpPr/>
          <p:nvPr/>
        </p:nvSpPr>
        <p:spPr>
          <a:xfrm>
            <a:off x="4484762" y="1291643"/>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物料说明</a:t>
            </a:r>
          </a:p>
        </p:txBody>
      </p:sp>
      <p:sp>
        <p:nvSpPr>
          <p:cNvPr id="41" name="文本框 40">
            <a:extLst>
              <a:ext uri="{FF2B5EF4-FFF2-40B4-BE49-F238E27FC236}">
                <a16:creationId xmlns:a16="http://schemas.microsoft.com/office/drawing/2014/main" id="{9A3828DC-972F-1B45-9E44-86364CAFA764}"/>
              </a:ext>
            </a:extLst>
          </p:cNvPr>
          <p:cNvSpPr txBox="1"/>
          <p:nvPr/>
        </p:nvSpPr>
        <p:spPr>
          <a:xfrm>
            <a:off x="224788" y="4439894"/>
            <a:ext cx="3849387" cy="1372683"/>
          </a:xfrm>
          <a:prstGeom prst="rect">
            <a:avLst/>
          </a:prstGeom>
          <a:noFill/>
        </p:spPr>
        <p:txBody>
          <a:bodyPr wrap="square" rtlCol="0">
            <a:spAutoFit/>
          </a:bodyPr>
          <a:lstStyle/>
          <a:p>
            <a:pPr lvl="0" algn="just" defTabSz="825500" hangingPunct="0">
              <a:defRPr/>
            </a:pPr>
            <a:r>
              <a:rPr lang="zh-CN" altLang="en-US" sz="1600" b="1" dirty="0">
                <a:solidFill>
                  <a:schemeClr val="tx1">
                    <a:lumMod val="85000"/>
                    <a:lumOff val="15000"/>
                  </a:schemeClr>
                </a:solidFill>
                <a:latin typeface="等线" panose="020F0502020204030204"/>
                <a:ea typeface="等线" panose="02010600030101010101" pitchFamily="2" charset="-122"/>
              </a:rPr>
              <a:t>字符种类多：</a:t>
            </a:r>
            <a:r>
              <a:rPr lang="zh-CN" altLang="en-US" sz="1600" dirty="0">
                <a:solidFill>
                  <a:schemeClr val="tx1">
                    <a:lumMod val="85000"/>
                    <a:lumOff val="15000"/>
                  </a:schemeClr>
                </a:solidFill>
                <a:latin typeface="等线" panose="020F0502020204030204"/>
                <a:ea typeface="等线" panose="02010600030101010101" pitchFamily="2" charset="-122"/>
              </a:rPr>
              <a:t>单款模型支持</a:t>
            </a:r>
            <a:r>
              <a:rPr lang="en-US" altLang="zh-CN" sz="1600" b="1" dirty="0">
                <a:solidFill>
                  <a:srgbClr val="0070C0"/>
                </a:solidFill>
                <a:latin typeface="等线" panose="020F0502020204030204"/>
                <a:ea typeface="等线" panose="02010600030101010101" pitchFamily="2" charset="-122"/>
              </a:rPr>
              <a:t>3</a:t>
            </a:r>
            <a:r>
              <a:rPr lang="zh-CN" altLang="en-US" sz="1600" dirty="0">
                <a:solidFill>
                  <a:schemeClr val="tx1">
                    <a:lumMod val="85000"/>
                    <a:lumOff val="15000"/>
                  </a:schemeClr>
                </a:solidFill>
                <a:latin typeface="等线" panose="020F0502020204030204"/>
                <a:ea typeface="等线" panose="02010600030101010101" pitchFamily="2" charset="-122"/>
              </a:rPr>
              <a:t>种字体</a:t>
            </a:r>
            <a:endParaRPr lang="en-US" altLang="zh-CN" sz="1600" baseline="30000" dirty="0">
              <a:solidFill>
                <a:schemeClr val="tx1">
                  <a:lumMod val="85000"/>
                  <a:lumOff val="15000"/>
                </a:schemeClr>
              </a:solidFill>
              <a:latin typeface="等线" panose="020F0502020204030204"/>
              <a:ea typeface="等线" panose="02010600030101010101" pitchFamily="2" charset="-122"/>
            </a:endParaRPr>
          </a:p>
          <a:p>
            <a:pPr algn="just" defTabSz="825500" hangingPunct="0">
              <a:lnSpc>
                <a:spcPct val="120000"/>
              </a:lnSpc>
              <a:defRPr/>
            </a:pPr>
            <a:r>
              <a:rPr lang="zh-CN" altLang="en-US" sz="1600" b="1" dirty="0">
                <a:solidFill>
                  <a:schemeClr val="tx1">
                    <a:lumMod val="85000"/>
                    <a:lumOff val="15000"/>
                  </a:schemeClr>
                </a:solidFill>
                <a:latin typeface="等线" panose="020F0502020204030204"/>
                <a:ea typeface="等线" panose="02010600030101010101" pitchFamily="2" charset="-122"/>
              </a:rPr>
              <a:t>表带颜色多：</a:t>
            </a:r>
            <a:r>
              <a:rPr lang="zh-CN" altLang="en-US" sz="1600" dirty="0">
                <a:solidFill>
                  <a:schemeClr val="tx1">
                    <a:lumMod val="85000"/>
                    <a:lumOff val="15000"/>
                  </a:schemeClr>
                </a:solidFill>
                <a:latin typeface="等线" panose="020F0502020204030204"/>
                <a:ea typeface="等线" panose="02010600030101010101" pitchFamily="2" charset="-122"/>
              </a:rPr>
              <a:t>包含黑白和橘色</a:t>
            </a:r>
            <a:r>
              <a:rPr lang="en-US" altLang="zh-CN" sz="1600" b="1" dirty="0">
                <a:solidFill>
                  <a:srgbClr val="0070C0"/>
                </a:solidFill>
                <a:latin typeface="等线" panose="020F0502020204030204"/>
                <a:ea typeface="等线" panose="02010600030101010101" pitchFamily="2" charset="-122"/>
              </a:rPr>
              <a:t>3</a:t>
            </a:r>
            <a:r>
              <a:rPr lang="zh-CN" altLang="en-US" sz="1600" dirty="0">
                <a:solidFill>
                  <a:schemeClr val="tx1">
                    <a:lumMod val="85000"/>
                    <a:lumOff val="15000"/>
                  </a:schemeClr>
                </a:solidFill>
                <a:latin typeface="等线" panose="020F0502020204030204"/>
                <a:ea typeface="等线" panose="02010600030101010101" pitchFamily="2" charset="-122"/>
              </a:rPr>
              <a:t>种颜色</a:t>
            </a:r>
            <a:endParaRPr lang="en-US" altLang="zh-CN" sz="1600" dirty="0">
              <a:solidFill>
                <a:schemeClr val="tx1">
                  <a:lumMod val="85000"/>
                  <a:lumOff val="15000"/>
                </a:schemeClr>
              </a:solidFill>
              <a:latin typeface="等线" panose="020F0502020204030204"/>
              <a:ea typeface="等线" panose="02010600030101010101" pitchFamily="2" charset="-122"/>
            </a:endParaRPr>
          </a:p>
          <a:p>
            <a:pPr algn="just" defTabSz="825500" hangingPunct="0">
              <a:defRPr/>
            </a:pPr>
            <a:r>
              <a:rPr lang="zh-CN" altLang="en-US" sz="1600" b="1" dirty="0">
                <a:solidFill>
                  <a:schemeClr val="tx1">
                    <a:lumMod val="85000"/>
                    <a:lumOff val="15000"/>
                  </a:schemeClr>
                </a:solidFill>
                <a:latin typeface="等线" panose="020F0502020204030204"/>
                <a:ea typeface="等线" panose="02010600030101010101" pitchFamily="2" charset="-122"/>
              </a:rPr>
              <a:t>成像情况多：</a:t>
            </a:r>
            <a:r>
              <a:rPr lang="zh-CN" altLang="zh-CN" sz="1600" dirty="0">
                <a:solidFill>
                  <a:schemeClr val="tx1">
                    <a:lumMod val="85000"/>
                    <a:lumOff val="15000"/>
                  </a:schemeClr>
                </a:solidFill>
                <a:latin typeface="等线" panose="020F0502020204030204"/>
                <a:ea typeface="等线" panose="02010600030101010101" pitchFamily="2" charset="-122"/>
              </a:rPr>
              <a:t>包括</a:t>
            </a:r>
            <a:r>
              <a:rPr lang="zh-CN" altLang="en-US" sz="1600" dirty="0">
                <a:solidFill>
                  <a:schemeClr val="tx1">
                    <a:lumMod val="85000"/>
                    <a:lumOff val="15000"/>
                  </a:schemeClr>
                </a:solidFill>
                <a:latin typeface="等线" panose="020F0502020204030204"/>
                <a:ea typeface="等线" panose="02010600030101010101" pitchFamily="2" charset="-122"/>
              </a:rPr>
              <a:t>成像模糊、打光，倾斜等综合字符种类，颜色，打光等共 </a:t>
            </a:r>
            <a:r>
              <a:rPr lang="en-US" altLang="zh-CN" sz="1600" b="1" dirty="0">
                <a:solidFill>
                  <a:srgbClr val="0070C0"/>
                </a:solidFill>
                <a:latin typeface="等线" panose="020F0502020204030204"/>
                <a:ea typeface="等线" panose="02010600030101010101" pitchFamily="2" charset="-122"/>
              </a:rPr>
              <a:t>15</a:t>
            </a:r>
            <a:r>
              <a:rPr lang="zh-CN" altLang="en-US" sz="1600" b="1" dirty="0">
                <a:solidFill>
                  <a:srgbClr val="0070C0"/>
                </a:solidFill>
                <a:latin typeface="等线" panose="020F0502020204030204"/>
                <a:ea typeface="等线" panose="02010600030101010101" pitchFamily="2" charset="-122"/>
              </a:rPr>
              <a:t> </a:t>
            </a:r>
            <a:r>
              <a:rPr lang="zh-CN" altLang="en-US" sz="1600" dirty="0">
                <a:solidFill>
                  <a:schemeClr val="tx1">
                    <a:lumMod val="85000"/>
                    <a:lumOff val="15000"/>
                  </a:schemeClr>
                </a:solidFill>
                <a:latin typeface="等线" panose="020F0502020204030204"/>
                <a:ea typeface="等线" panose="02010600030101010101" pitchFamily="2" charset="-122"/>
              </a:rPr>
              <a:t>种不同形态</a:t>
            </a:r>
            <a:endParaRPr lang="zh-CN" altLang="zh-CN" sz="1600" dirty="0">
              <a:solidFill>
                <a:schemeClr val="tx1">
                  <a:lumMod val="85000"/>
                  <a:lumOff val="15000"/>
                </a:schemeClr>
              </a:solidFill>
              <a:latin typeface="等线" panose="020F0502020204030204"/>
              <a:ea typeface="等线" panose="02010600030101010101" pitchFamily="2" charset="-122"/>
            </a:endParaRPr>
          </a:p>
        </p:txBody>
      </p:sp>
      <p:sp>
        <p:nvSpPr>
          <p:cNvPr id="42" name="箭头: 五边形 69">
            <a:extLst>
              <a:ext uri="{FF2B5EF4-FFF2-40B4-BE49-F238E27FC236}">
                <a16:creationId xmlns:a16="http://schemas.microsoft.com/office/drawing/2014/main" id="{88E929F9-350C-CA43-B081-C660008B67AE}"/>
              </a:ext>
            </a:extLst>
          </p:cNvPr>
          <p:cNvSpPr/>
          <p:nvPr/>
        </p:nvSpPr>
        <p:spPr>
          <a:xfrm>
            <a:off x="4484762" y="3917450"/>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解决方案</a:t>
            </a:r>
          </a:p>
        </p:txBody>
      </p:sp>
      <p:sp>
        <p:nvSpPr>
          <p:cNvPr id="43" name="文本框 42">
            <a:extLst>
              <a:ext uri="{FF2B5EF4-FFF2-40B4-BE49-F238E27FC236}">
                <a16:creationId xmlns:a16="http://schemas.microsoft.com/office/drawing/2014/main" id="{8B8359A5-8E89-8E45-8A78-8D393DC85C58}"/>
              </a:ext>
            </a:extLst>
          </p:cNvPr>
          <p:cNvSpPr txBox="1"/>
          <p:nvPr/>
        </p:nvSpPr>
        <p:spPr>
          <a:xfrm>
            <a:off x="4393398" y="4437271"/>
            <a:ext cx="3912699" cy="1375761"/>
          </a:xfrm>
          <a:prstGeom prst="rect">
            <a:avLst/>
          </a:prstGeom>
          <a:noFill/>
        </p:spPr>
        <p:txBody>
          <a:bodyPr wrap="square" rtlCol="0">
            <a:spAutoFit/>
          </a:bodyPr>
          <a:lstStyle/>
          <a:p>
            <a:pPr algn="just">
              <a:lnSpc>
                <a:spcPct val="70000"/>
              </a:lnSpc>
              <a:spcBef>
                <a:spcPts val="600"/>
              </a:spcBef>
            </a:pPr>
            <a:r>
              <a:rPr lang="zh-CN" altLang="en-US"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首次与</a:t>
            </a:r>
            <a:r>
              <a:rPr lang="zh-CN" altLang="en-US" sz="1600" b="1" dirty="0">
                <a:solidFill>
                  <a:srgbClr val="0070C0"/>
                </a:solidFill>
                <a:latin typeface="等线" panose="020F0502020204030204"/>
                <a:ea typeface="等线" panose="02010600030101010101" pitchFamily="2" charset="-122"/>
                <a:sym typeface="+mn-lt"/>
              </a:rPr>
              <a:t>同类竞品</a:t>
            </a:r>
            <a:r>
              <a:rPr lang="en-US" altLang="zh-CN" sz="1600" b="1" dirty="0">
                <a:solidFill>
                  <a:srgbClr val="0070C0"/>
                </a:solidFill>
                <a:latin typeface="等线" panose="020F0502020204030204"/>
                <a:ea typeface="等线" panose="02010600030101010101" pitchFamily="2" charset="-122"/>
                <a:sym typeface="+mn-lt"/>
              </a:rPr>
              <a:t>PK</a:t>
            </a:r>
            <a:r>
              <a:rPr lang="en-US" altLang="zh-CN"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a:t>
            </a:r>
            <a:r>
              <a:rPr lang="zh-CN" altLang="en-US"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技术性能上完胜，</a:t>
            </a:r>
          </a:p>
          <a:p>
            <a:pPr algn="just">
              <a:lnSpc>
                <a:spcPct val="120000"/>
              </a:lnSpc>
              <a:spcBef>
                <a:spcPts val="600"/>
              </a:spcBef>
            </a:pPr>
            <a:r>
              <a:rPr lang="zh-CN" altLang="en-US"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得到</a:t>
            </a:r>
            <a:r>
              <a:rPr lang="en-US" altLang="zh-CN"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PMP</a:t>
            </a:r>
            <a:r>
              <a:rPr lang="zh-CN" altLang="en-US"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集团高层的认可</a:t>
            </a:r>
            <a:endParaRPr lang="en-US" altLang="zh-CN" sz="1600" dirty="0">
              <a:solidFill>
                <a:schemeClr val="tx1">
                  <a:lumMod val="85000"/>
                  <a:lumOff val="15000"/>
                </a:schemeClr>
              </a:solidFill>
              <a:latin typeface="等线" panose="020F0502020204030204"/>
              <a:ea typeface="等线" panose="02010600030101010101" pitchFamily="2" charset="-122"/>
            </a:endParaRPr>
          </a:p>
          <a:p>
            <a:pPr lvl="0" algn="just" defTabSz="825500" hangingPunct="0">
              <a:defRPr/>
            </a:pPr>
            <a:r>
              <a:rPr lang="zh-CN" altLang="en-US" sz="1600" dirty="0">
                <a:solidFill>
                  <a:schemeClr val="tx1">
                    <a:lumMod val="85000"/>
                    <a:lumOff val="15000"/>
                  </a:schemeClr>
                </a:solidFill>
                <a:latin typeface="等线" panose="020F0502020204030204"/>
                <a:ea typeface="等线" panose="02010600030101010101" pitchFamily="2" charset="-122"/>
              </a:rPr>
              <a:t>基于</a:t>
            </a:r>
            <a:r>
              <a:rPr lang="en-US" altLang="zh-CN" sz="1600" b="1" dirty="0">
                <a:solidFill>
                  <a:srgbClr val="0070C0"/>
                </a:solidFill>
                <a:latin typeface="等线" panose="020F0502020204030204"/>
                <a:ea typeface="等线" panose="02010600030101010101" pitchFamily="2" charset="-122"/>
              </a:rPr>
              <a:t>SMore </a:t>
            </a:r>
            <a:r>
              <a:rPr lang="en-US" altLang="zh-CN" sz="1600" b="1" dirty="0" err="1">
                <a:solidFill>
                  <a:srgbClr val="0070C0"/>
                </a:solidFill>
                <a:latin typeface="等线" panose="020F0502020204030204"/>
                <a:ea typeface="等线" panose="02010600030101010101" pitchFamily="2" charset="-122"/>
              </a:rPr>
              <a:t>Vimo</a:t>
            </a:r>
            <a:r>
              <a:rPr lang="zh-CN" altLang="en-US" sz="1600" b="1" dirty="0">
                <a:solidFill>
                  <a:srgbClr val="0070C0"/>
                </a:solidFill>
                <a:latin typeface="等线" panose="020F0502020204030204"/>
                <a:ea typeface="等线" panose="02010600030101010101" pitchFamily="2" charset="-122"/>
              </a:rPr>
              <a:t>工业</a:t>
            </a:r>
            <a:r>
              <a:rPr lang="en-US" altLang="zh-CN" sz="1600" b="1" dirty="0">
                <a:solidFill>
                  <a:srgbClr val="0070C0"/>
                </a:solidFill>
                <a:latin typeface="等线" panose="020F0502020204030204"/>
                <a:ea typeface="等线" panose="02010600030101010101" pitchFamily="2" charset="-122"/>
              </a:rPr>
              <a:t>OCR</a:t>
            </a:r>
            <a:r>
              <a:rPr lang="zh-CN" altLang="en-US" sz="1600" b="1" dirty="0">
                <a:solidFill>
                  <a:srgbClr val="0070C0"/>
                </a:solidFill>
                <a:latin typeface="等线" panose="020F0502020204030204"/>
                <a:ea typeface="等线" panose="02010600030101010101" pitchFamily="2" charset="-122"/>
              </a:rPr>
              <a:t>识别</a:t>
            </a:r>
            <a:r>
              <a:rPr lang="zh-CN" altLang="en-US" sz="1600" dirty="0">
                <a:solidFill>
                  <a:schemeClr val="tx1">
                    <a:lumMod val="85000"/>
                    <a:lumOff val="15000"/>
                  </a:schemeClr>
                </a:solidFill>
                <a:latin typeface="等线" panose="020F0502020204030204"/>
                <a:ea typeface="等线" panose="02010600030101010101" pitchFamily="2" charset="-122"/>
              </a:rPr>
              <a:t>算法</a:t>
            </a:r>
            <a:endParaRPr lang="en-US" altLang="zh-CN" sz="1600" dirty="0">
              <a:solidFill>
                <a:schemeClr val="tx1">
                  <a:lumMod val="85000"/>
                  <a:lumOff val="15000"/>
                </a:schemeClr>
              </a:solidFill>
              <a:latin typeface="等线" panose="020F0502020204030204"/>
              <a:ea typeface="等线" panose="02010600030101010101" pitchFamily="2" charset="-122"/>
            </a:endParaRPr>
          </a:p>
          <a:p>
            <a:pPr lvl="0" algn="just" defTabSz="825500" hangingPunct="0">
              <a:defRPr/>
            </a:pPr>
            <a:r>
              <a:rPr lang="zh-CN" altLang="en-US" sz="1600" b="1" dirty="0">
                <a:solidFill>
                  <a:srgbClr val="0070C0"/>
                </a:solidFill>
                <a:latin typeface="等线" panose="020F0502020204030204"/>
                <a:ea typeface="等线" panose="02010600030101010101" pitchFamily="2" charset="-122"/>
              </a:rPr>
              <a:t>复杂高效的预处理</a:t>
            </a:r>
            <a:r>
              <a:rPr lang="zh-CN" altLang="en-US" sz="1600" dirty="0">
                <a:solidFill>
                  <a:schemeClr val="tx1">
                    <a:lumMod val="85000"/>
                    <a:lumOff val="15000"/>
                  </a:schemeClr>
                </a:solidFill>
                <a:latin typeface="等线" panose="020F0502020204030204"/>
                <a:ea typeface="等线" panose="02010600030101010101" pitchFamily="2" charset="-122"/>
              </a:rPr>
              <a:t>，增加算法对环境鲁棒性</a:t>
            </a:r>
            <a:endParaRPr lang="en-US" altLang="zh-CN" sz="1600" dirty="0">
              <a:solidFill>
                <a:schemeClr val="tx1">
                  <a:lumMod val="85000"/>
                  <a:lumOff val="15000"/>
                </a:schemeClr>
              </a:solidFill>
              <a:latin typeface="等线" panose="020F0502020204030204"/>
              <a:ea typeface="等线" panose="02010600030101010101" pitchFamily="2" charset="-122"/>
            </a:endParaRPr>
          </a:p>
        </p:txBody>
      </p:sp>
      <p:sp>
        <p:nvSpPr>
          <p:cNvPr id="44" name="箭头: 五边形 24">
            <a:extLst>
              <a:ext uri="{FF2B5EF4-FFF2-40B4-BE49-F238E27FC236}">
                <a16:creationId xmlns:a16="http://schemas.microsoft.com/office/drawing/2014/main" id="{13255A38-D42B-2044-B0F0-FFAD65069BB5}"/>
              </a:ext>
            </a:extLst>
          </p:cNvPr>
          <p:cNvSpPr/>
          <p:nvPr/>
        </p:nvSpPr>
        <p:spPr>
          <a:xfrm>
            <a:off x="350740" y="1291644"/>
            <a:ext cx="1455938" cy="307073"/>
          </a:xfrm>
          <a:prstGeom prst="homePlat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项目内容</a:t>
            </a:r>
          </a:p>
        </p:txBody>
      </p:sp>
      <p:grpSp>
        <p:nvGrpSpPr>
          <p:cNvPr id="45" name="组合 44">
            <a:extLst>
              <a:ext uri="{FF2B5EF4-FFF2-40B4-BE49-F238E27FC236}">
                <a16:creationId xmlns:a16="http://schemas.microsoft.com/office/drawing/2014/main" id="{019A4CED-1AB4-2746-8F2B-1804143E80A6}"/>
              </a:ext>
            </a:extLst>
          </p:cNvPr>
          <p:cNvGrpSpPr/>
          <p:nvPr/>
        </p:nvGrpSpPr>
        <p:grpSpPr>
          <a:xfrm>
            <a:off x="6582440" y="1858994"/>
            <a:ext cx="1723657" cy="1422594"/>
            <a:chOff x="6746468" y="1680857"/>
            <a:chExt cx="2283038" cy="1712278"/>
          </a:xfrm>
        </p:grpSpPr>
        <p:pic>
          <p:nvPicPr>
            <p:cNvPr id="46" name="图片 45">
              <a:extLst>
                <a:ext uri="{FF2B5EF4-FFF2-40B4-BE49-F238E27FC236}">
                  <a16:creationId xmlns:a16="http://schemas.microsoft.com/office/drawing/2014/main" id="{FC2F10A4-8C0F-1D47-A000-7C25AF42A0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46468" y="1680857"/>
              <a:ext cx="2283038" cy="1712278"/>
            </a:xfrm>
            <a:prstGeom prst="rect">
              <a:avLst/>
            </a:prstGeom>
          </p:spPr>
        </p:pic>
        <p:sp>
          <p:nvSpPr>
            <p:cNvPr id="47" name="矩形 46">
              <a:extLst>
                <a:ext uri="{FF2B5EF4-FFF2-40B4-BE49-F238E27FC236}">
                  <a16:creationId xmlns:a16="http://schemas.microsoft.com/office/drawing/2014/main" id="{D49E6FAD-BFC8-F94A-A5DF-D8D3E416EFCC}"/>
                </a:ext>
              </a:extLst>
            </p:cNvPr>
            <p:cNvSpPr/>
            <p:nvPr/>
          </p:nvSpPr>
          <p:spPr>
            <a:xfrm>
              <a:off x="8048021" y="1818525"/>
              <a:ext cx="315143" cy="215757"/>
            </a:xfrm>
            <a:prstGeom prst="rect">
              <a:avLst/>
            </a:prstGeom>
            <a:noFill/>
            <a:ln w="28575">
              <a:solidFill>
                <a:srgbClr val="FF0000"/>
              </a:solid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grpSp>
      <p:grpSp>
        <p:nvGrpSpPr>
          <p:cNvPr id="48" name="组合 47">
            <a:extLst>
              <a:ext uri="{FF2B5EF4-FFF2-40B4-BE49-F238E27FC236}">
                <a16:creationId xmlns:a16="http://schemas.microsoft.com/office/drawing/2014/main" id="{D415772C-EB1F-CB48-A50D-4FE41FAB2ED9}"/>
              </a:ext>
            </a:extLst>
          </p:cNvPr>
          <p:cNvGrpSpPr/>
          <p:nvPr/>
        </p:nvGrpSpPr>
        <p:grpSpPr>
          <a:xfrm>
            <a:off x="4484762" y="1858995"/>
            <a:ext cx="1978557" cy="1404760"/>
            <a:chOff x="-2336294" y="3038225"/>
            <a:chExt cx="4097682" cy="1870260"/>
          </a:xfrm>
        </p:grpSpPr>
        <p:pic>
          <p:nvPicPr>
            <p:cNvPr id="49" name="图片 48">
              <a:extLst>
                <a:ext uri="{FF2B5EF4-FFF2-40B4-BE49-F238E27FC236}">
                  <a16:creationId xmlns:a16="http://schemas.microsoft.com/office/drawing/2014/main" id="{A142AF82-AF28-3441-89BA-A05E26EF120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1"/>
            <a:stretch>
              <a:fillRect/>
            </a:stretch>
          </p:blipFill>
          <p:spPr>
            <a:xfrm>
              <a:off x="-2336294" y="3038225"/>
              <a:ext cx="4097680" cy="365762"/>
            </a:xfrm>
            <a:prstGeom prst="rect">
              <a:avLst/>
            </a:prstGeom>
            <a:noFill/>
          </p:spPr>
        </p:pic>
        <p:pic>
          <p:nvPicPr>
            <p:cNvPr id="50" name="图片 49">
              <a:extLst>
                <a:ext uri="{FF2B5EF4-FFF2-40B4-BE49-F238E27FC236}">
                  <a16:creationId xmlns:a16="http://schemas.microsoft.com/office/drawing/2014/main" id="{5708EEDE-5653-3B41-AD77-9E4FD29723B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36294" y="3403987"/>
              <a:ext cx="4097681" cy="510081"/>
            </a:xfrm>
            <a:prstGeom prst="rect">
              <a:avLst/>
            </a:prstGeom>
          </p:spPr>
        </p:pic>
        <p:pic>
          <p:nvPicPr>
            <p:cNvPr id="51" name="图片 50">
              <a:extLst>
                <a:ext uri="{FF2B5EF4-FFF2-40B4-BE49-F238E27FC236}">
                  <a16:creationId xmlns:a16="http://schemas.microsoft.com/office/drawing/2014/main" id="{485F70EE-31DC-634F-87B6-02D0C08A8C6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336293" y="3920544"/>
              <a:ext cx="4097680" cy="461769"/>
            </a:xfrm>
            <a:prstGeom prst="rect">
              <a:avLst/>
            </a:prstGeom>
          </p:spPr>
        </p:pic>
        <p:pic>
          <p:nvPicPr>
            <p:cNvPr id="52" name="图片 51">
              <a:extLst>
                <a:ext uri="{FF2B5EF4-FFF2-40B4-BE49-F238E27FC236}">
                  <a16:creationId xmlns:a16="http://schemas.microsoft.com/office/drawing/2014/main" id="{4AF2E890-FFD5-C443-98A5-7B921D44731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36293" y="4382313"/>
              <a:ext cx="4097681" cy="526172"/>
            </a:xfrm>
            <a:prstGeom prst="rect">
              <a:avLst/>
            </a:prstGeom>
          </p:spPr>
        </p:pic>
      </p:grpSp>
      <p:pic>
        <p:nvPicPr>
          <p:cNvPr id="53" name="图片 52">
            <a:extLst>
              <a:ext uri="{FF2B5EF4-FFF2-40B4-BE49-F238E27FC236}">
                <a16:creationId xmlns:a16="http://schemas.microsoft.com/office/drawing/2014/main" id="{1922BBCF-1991-884F-A759-339AA8F0AF73}"/>
              </a:ext>
            </a:extLst>
          </p:cNvPr>
          <p:cNvPicPr>
            <a:picLocks noChangeAspect="1"/>
          </p:cNvPicPr>
          <p:nvPr/>
        </p:nvPicPr>
        <p:blipFill>
          <a:blip r:embed="rId8" cstate="email">
            <a:extLst>
              <a:ext uri="{BEBA8EAE-BF5A-486C-A8C5-ECC9F3942E4B}">
                <a14:imgProps xmlns:a14="http://schemas.microsoft.com/office/drawing/2010/main">
                  <a14:imgLayer r:embed="rId9">
                    <a14:imgEffect>
                      <a14:backgroundRemoval t="9272" b="94702" l="9833" r="92469">
                        <a14:foregroundMark x1="79079" y1="44371" x2="79079" y2="44371"/>
                        <a14:foregroundMark x1="74686" y1="63907" x2="74686" y2="63907"/>
                        <a14:foregroundMark x1="79498" y1="28146" x2="79498" y2="28146"/>
                        <a14:foregroundMark x1="82218" y1="27483" x2="82218" y2="27483"/>
                        <a14:foregroundMark x1="36820" y1="95364" x2="36820" y2="95364"/>
                        <a14:foregroundMark x1="82636" y1="50000" x2="82636" y2="50000"/>
                        <a14:foregroundMark x1="92469" y1="31788" x2="92469" y2="31788"/>
                        <a14:foregroundMark x1="50209" y1="9272" x2="50209" y2="9272"/>
                        <a14:foregroundMark x1="85774" y1="40728" x2="85774" y2="40728"/>
                      </a14:backgroundRemoval>
                    </a14:imgEffect>
                  </a14:imgLayer>
                </a14:imgProps>
              </a:ext>
              <a:ext uri="{28A0092B-C50C-407E-A947-70E740481C1C}">
                <a14:useLocalDpi xmlns:a14="http://schemas.microsoft.com/office/drawing/2010/main"/>
              </a:ext>
            </a:extLst>
          </a:blip>
          <a:stretch>
            <a:fillRect/>
          </a:stretch>
        </p:blipFill>
        <p:spPr>
          <a:xfrm>
            <a:off x="6380241" y="2697920"/>
            <a:ext cx="940053" cy="593925"/>
          </a:xfrm>
          <a:prstGeom prst="rect">
            <a:avLst/>
          </a:prstGeom>
        </p:spPr>
      </p:pic>
    </p:spTree>
    <p:extLst>
      <p:ext uri="{BB962C8B-B14F-4D97-AF65-F5344CB8AC3E}">
        <p14:creationId xmlns:p14="http://schemas.microsoft.com/office/powerpoint/2010/main" val="98238630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行业方案</a:t>
            </a:r>
            <a:r>
              <a:rPr lang="en-US" altLang="zh-CN" sz="2400" b="1" spc="100" dirty="0">
                <a:solidFill>
                  <a:srgbClr val="043E6F"/>
                </a:solidFill>
                <a:cs typeface="Arial" panose="020B0604020202020204" pitchFamily="34" charset="0"/>
              </a:rPr>
              <a:t>:3</a:t>
            </a:r>
            <a:r>
              <a:rPr lang="en-HK" altLang="zh-CN" sz="2400" b="1" spc="100" dirty="0">
                <a:solidFill>
                  <a:srgbClr val="043E6F"/>
                </a:solidFill>
                <a:cs typeface="Arial" panose="020B0604020202020204" pitchFamily="34" charset="0"/>
              </a:rPr>
              <a:t>C</a:t>
            </a:r>
            <a:r>
              <a:rPr lang="zh-CN" altLang="en-US" sz="2400" b="1" spc="100" dirty="0">
                <a:solidFill>
                  <a:srgbClr val="043E6F"/>
                </a:solidFill>
                <a:cs typeface="Arial" panose="020B0604020202020204" pitchFamily="34" charset="0"/>
              </a:rPr>
              <a:t>电子制造服务</a:t>
            </a:r>
          </a:p>
        </p:txBody>
      </p:sp>
      <p:sp>
        <p:nvSpPr>
          <p:cNvPr id="23" name="矩形 22" hidden="1">
            <a:extLst>
              <a:ext uri="{FF2B5EF4-FFF2-40B4-BE49-F238E27FC236}">
                <a16:creationId xmlns:a16="http://schemas.microsoft.com/office/drawing/2014/main" id="{0B51D354-90D0-DF4A-88E8-06763E448D3F}"/>
              </a:ext>
            </a:extLst>
          </p:cNvPr>
          <p:cNvSpPr/>
          <p:nvPr/>
        </p:nvSpPr>
        <p:spPr>
          <a:xfrm>
            <a:off x="0" y="1071245"/>
            <a:ext cx="8913180" cy="5258171"/>
          </a:xfrm>
          <a:prstGeom prst="rect">
            <a:avLst/>
          </a:prstGeom>
          <a:gradFill>
            <a:gsLst>
              <a:gs pos="40000">
                <a:srgbClr val="0070C0">
                  <a:alpha val="80000"/>
                </a:srgbClr>
              </a:gs>
              <a:gs pos="0">
                <a:schemeClr val="accent1">
                  <a:lumMod val="75000"/>
                </a:schemeClr>
              </a:gs>
              <a:gs pos="100000">
                <a:srgbClr val="0070C0">
                  <a:alpha val="1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顶角 67">
            <a:extLst>
              <a:ext uri="{FF2B5EF4-FFF2-40B4-BE49-F238E27FC236}">
                <a16:creationId xmlns:a16="http://schemas.microsoft.com/office/drawing/2014/main" id="{EEA76C72-2A81-4C64-BD61-BB7BE7F7FF75}"/>
              </a:ext>
            </a:extLst>
          </p:cNvPr>
          <p:cNvSpPr/>
          <p:nvPr/>
        </p:nvSpPr>
        <p:spPr>
          <a:xfrm rot="10800000" flipV="1">
            <a:off x="4124431" y="3211725"/>
            <a:ext cx="397978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6" name="矩形: 圆顶角 67">
            <a:extLst>
              <a:ext uri="{FF2B5EF4-FFF2-40B4-BE49-F238E27FC236}">
                <a16:creationId xmlns:a16="http://schemas.microsoft.com/office/drawing/2014/main" id="{6C2D6230-E045-47CB-9FEB-885D018A6F47}"/>
              </a:ext>
            </a:extLst>
          </p:cNvPr>
          <p:cNvSpPr/>
          <p:nvPr/>
        </p:nvSpPr>
        <p:spPr>
          <a:xfrm rot="10800000" flipV="1">
            <a:off x="818523" y="3211725"/>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7" name="矩形: 圆顶角 67">
            <a:extLst>
              <a:ext uri="{FF2B5EF4-FFF2-40B4-BE49-F238E27FC236}">
                <a16:creationId xmlns:a16="http://schemas.microsoft.com/office/drawing/2014/main" id="{9E1ACD63-0978-4207-9DB4-7E7090E96E94}"/>
              </a:ext>
            </a:extLst>
          </p:cNvPr>
          <p:cNvSpPr/>
          <p:nvPr/>
        </p:nvSpPr>
        <p:spPr>
          <a:xfrm rot="10800000" flipV="1">
            <a:off x="7416270" y="890556"/>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8" name="矩形: 圆顶角 67">
            <a:extLst>
              <a:ext uri="{FF2B5EF4-FFF2-40B4-BE49-F238E27FC236}">
                <a16:creationId xmlns:a16="http://schemas.microsoft.com/office/drawing/2014/main" id="{6C0A399D-D7C9-450A-99BB-1EBA85A4C7EA}"/>
              </a:ext>
            </a:extLst>
          </p:cNvPr>
          <p:cNvSpPr/>
          <p:nvPr/>
        </p:nvSpPr>
        <p:spPr>
          <a:xfrm rot="10800000" flipV="1">
            <a:off x="4124431" y="890556"/>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9" name="矩形: 圆顶角 67">
            <a:extLst>
              <a:ext uri="{FF2B5EF4-FFF2-40B4-BE49-F238E27FC236}">
                <a16:creationId xmlns:a16="http://schemas.microsoft.com/office/drawing/2014/main" id="{5C34B965-B990-4A4C-BB44-BF1863941FEC}"/>
              </a:ext>
            </a:extLst>
          </p:cNvPr>
          <p:cNvSpPr/>
          <p:nvPr/>
        </p:nvSpPr>
        <p:spPr>
          <a:xfrm rot="10800000" flipV="1">
            <a:off x="818523" y="890556"/>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30" name="内容占位符 3">
            <a:extLst>
              <a:ext uri="{FF2B5EF4-FFF2-40B4-BE49-F238E27FC236}">
                <a16:creationId xmlns:a16="http://schemas.microsoft.com/office/drawing/2014/main" id="{6F46B16F-6D7A-4A68-B710-18316F067D96}"/>
              </a:ext>
            </a:extLst>
          </p:cNvPr>
          <p:cNvSpPr txBox="1">
            <a:spLocks/>
          </p:cNvSpPr>
          <p:nvPr/>
        </p:nvSpPr>
        <p:spPr>
          <a:xfrm>
            <a:off x="736745" y="2578593"/>
            <a:ext cx="6180137" cy="2264485"/>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800" kern="1200" dirty="0" smtClean="0">
                <a:solidFill>
                  <a:srgbClr val="474646"/>
                </a:solidFill>
                <a:latin typeface="Arial" panose="020B0604020202020204" pitchFamily="34" charset="0"/>
                <a:ea typeface="思源黑体 CN Normal" panose="02010600030101010101"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思源黑体 CN Normal" panose="02010600030101010101"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ts val="1900"/>
              </a:lnSpc>
              <a:spcBef>
                <a:spcPts val="1000"/>
              </a:spcBef>
              <a:spcAft>
                <a:spcPts val="0"/>
              </a:spcAft>
              <a:buClrTx/>
              <a:buSzTx/>
              <a:buFont typeface="Arial" panose="020B0604020202020204" pitchFamily="34" charset="0"/>
              <a:buChar char="•"/>
              <a:tabLst/>
              <a:defRPr/>
            </a:pPr>
            <a:endParaRPr kumimoji="0" lang="zh-CN" altLang="en-US" sz="1200" u="none" strike="noStrike" kern="1200" cap="none" spc="100" normalizeH="0" baseline="0" noProof="0" dirty="0">
              <a:ln>
                <a:noFill/>
              </a:ln>
              <a:solidFill>
                <a:srgbClr val="474646"/>
              </a:solidFill>
              <a:effectLst/>
              <a:uLnTx/>
              <a:uFillTx/>
              <a:ea typeface="+mn-ea"/>
            </a:endParaRPr>
          </a:p>
        </p:txBody>
      </p:sp>
      <p:grpSp>
        <p:nvGrpSpPr>
          <p:cNvPr id="31" name="组合 25">
            <a:extLst>
              <a:ext uri="{FF2B5EF4-FFF2-40B4-BE49-F238E27FC236}">
                <a16:creationId xmlns:a16="http://schemas.microsoft.com/office/drawing/2014/main" id="{7422CF72-FDAE-4A10-BC6D-8583FB48CC07}"/>
              </a:ext>
            </a:extLst>
          </p:cNvPr>
          <p:cNvGrpSpPr/>
          <p:nvPr/>
        </p:nvGrpSpPr>
        <p:grpSpPr>
          <a:xfrm>
            <a:off x="1080218" y="936695"/>
            <a:ext cx="9531267" cy="4489584"/>
            <a:chOff x="1666706" y="956381"/>
            <a:chExt cx="8046320" cy="4221263"/>
          </a:xfrm>
        </p:grpSpPr>
        <p:grpSp>
          <p:nvGrpSpPr>
            <p:cNvPr id="33" name="组合 2">
              <a:extLst>
                <a:ext uri="{FF2B5EF4-FFF2-40B4-BE49-F238E27FC236}">
                  <a16:creationId xmlns:a16="http://schemas.microsoft.com/office/drawing/2014/main" id="{C6A3F85B-1C88-4D5D-93C8-DB02B607D06B}"/>
                </a:ext>
              </a:extLst>
            </p:cNvPr>
            <p:cNvGrpSpPr/>
            <p:nvPr/>
          </p:nvGrpSpPr>
          <p:grpSpPr>
            <a:xfrm>
              <a:off x="1698729" y="956381"/>
              <a:ext cx="2247700" cy="2071235"/>
              <a:chOff x="1859307" y="1166191"/>
              <a:chExt cx="2532605" cy="2345730"/>
            </a:xfrm>
          </p:grpSpPr>
          <p:sp>
            <p:nvSpPr>
              <p:cNvPr id="90" name="文本框 8">
                <a:extLst>
                  <a:ext uri="{FF2B5EF4-FFF2-40B4-BE49-F238E27FC236}">
                    <a16:creationId xmlns:a16="http://schemas.microsoft.com/office/drawing/2014/main" id="{FE1B25F3-C5C3-4E22-BCB0-C0768F5066B0}"/>
                  </a:ext>
                </a:extLst>
              </p:cNvPr>
              <p:cNvSpPr txBox="1"/>
              <p:nvPr/>
            </p:nvSpPr>
            <p:spPr>
              <a:xfrm>
                <a:off x="1859307" y="2758135"/>
                <a:ext cx="2532605" cy="753786"/>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缺陷种类：</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30+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检测精度：</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0.01m</a:t>
                </a:r>
                <a:r>
                  <a:rPr kumimoji="0" lang="en-US" altLang="zh-CN" sz="1000" u="none" strike="noStrike" kern="0" cap="none" spc="100" normalizeH="0" baseline="30000" noProof="0" dirty="0">
                    <a:ln>
                      <a:noFill/>
                    </a:ln>
                    <a:solidFill>
                      <a:srgbClr val="474646"/>
                    </a:solidFill>
                    <a:effectLst/>
                    <a:uLnTx/>
                    <a:uFillTx/>
                    <a:latin typeface="Arial" panose="020B0604020202020204" pitchFamily="34" charset="0"/>
                    <a:cs typeface="Arial" panose="020B0604020202020204" pitchFamily="34" charset="0"/>
                    <a:sym typeface="+mn-lt"/>
                  </a:rPr>
                  <a:t>2</a:t>
                </a:r>
                <a:r>
                  <a:rPr kumimoji="0" lang="zh-CN" altLang="en-US" sz="1000" u="none" strike="noStrike" kern="0" cap="none" spc="100" normalizeH="0" baseline="3000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99.5%+</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准确率，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漏杀；</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p:txBody>
          </p:sp>
          <p:sp>
            <p:nvSpPr>
              <p:cNvPr id="91" name="文本框 10">
                <a:extLst>
                  <a:ext uri="{FF2B5EF4-FFF2-40B4-BE49-F238E27FC236}">
                    <a16:creationId xmlns:a16="http://schemas.microsoft.com/office/drawing/2014/main" id="{8D044741-A023-4F7E-9857-F5127CF68DA8}"/>
                  </a:ext>
                </a:extLst>
              </p:cNvPr>
              <p:cNvSpPr txBox="1"/>
              <p:nvPr/>
            </p:nvSpPr>
            <p:spPr>
              <a:xfrm>
                <a:off x="1973709" y="1166191"/>
                <a:ext cx="2231635" cy="36344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600"/>
                  </a:spcBef>
                  <a:spcAft>
                    <a:spcPts val="0"/>
                  </a:spcAft>
                  <a:buClrTx/>
                  <a:buSzTx/>
                  <a:buFontTx/>
                  <a:buNone/>
                  <a:tabLst/>
                  <a:defRPr/>
                </a:pP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无线充电线圈缺陷检测</a:t>
                </a:r>
              </a:p>
            </p:txBody>
          </p:sp>
          <p:pic>
            <p:nvPicPr>
              <p:cNvPr id="92" name="图片 11">
                <a:extLst>
                  <a:ext uri="{FF2B5EF4-FFF2-40B4-BE49-F238E27FC236}">
                    <a16:creationId xmlns:a16="http://schemas.microsoft.com/office/drawing/2014/main" id="{B9A5B7E2-975C-42EE-877B-4BB0750A50D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34807" y="1635844"/>
                <a:ext cx="968095" cy="972620"/>
              </a:xfrm>
              <a:prstGeom prst="rect">
                <a:avLst/>
              </a:prstGeom>
            </p:spPr>
          </p:pic>
          <p:pic>
            <p:nvPicPr>
              <p:cNvPr id="93" name="图片 12">
                <a:extLst>
                  <a:ext uri="{FF2B5EF4-FFF2-40B4-BE49-F238E27FC236}">
                    <a16:creationId xmlns:a16="http://schemas.microsoft.com/office/drawing/2014/main" id="{66D8B7B6-DE58-463F-ADCB-2CD25DAD5AF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45059" y="1632033"/>
                <a:ext cx="982239" cy="1007051"/>
              </a:xfrm>
              <a:prstGeom prst="rect">
                <a:avLst/>
              </a:prstGeom>
            </p:spPr>
          </p:pic>
        </p:grpSp>
        <p:grpSp>
          <p:nvGrpSpPr>
            <p:cNvPr id="54" name="组合 20">
              <a:extLst>
                <a:ext uri="{FF2B5EF4-FFF2-40B4-BE49-F238E27FC236}">
                  <a16:creationId xmlns:a16="http://schemas.microsoft.com/office/drawing/2014/main" id="{B6CE8175-C7CE-4B8E-AB73-E2672FA86C5D}"/>
                </a:ext>
              </a:extLst>
            </p:cNvPr>
            <p:cNvGrpSpPr/>
            <p:nvPr/>
          </p:nvGrpSpPr>
          <p:grpSpPr>
            <a:xfrm>
              <a:off x="4407869" y="956381"/>
              <a:ext cx="2247700" cy="2059673"/>
              <a:chOff x="3617756" y="898547"/>
              <a:chExt cx="2247700" cy="2059673"/>
            </a:xfrm>
          </p:grpSpPr>
          <p:sp>
            <p:nvSpPr>
              <p:cNvPr id="85" name="文本框 14">
                <a:extLst>
                  <a:ext uri="{FF2B5EF4-FFF2-40B4-BE49-F238E27FC236}">
                    <a16:creationId xmlns:a16="http://schemas.microsoft.com/office/drawing/2014/main" id="{1E27ECFC-09A7-4DBF-A74E-2AB7D6989CB2}"/>
                  </a:ext>
                </a:extLst>
              </p:cNvPr>
              <p:cNvSpPr txBox="1"/>
              <p:nvPr/>
            </p:nvSpPr>
            <p:spPr>
              <a:xfrm>
                <a:off x="3617756" y="1930913"/>
                <a:ext cx="2247700" cy="102730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满足</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60+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缺陷项检测；</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精密光源设计，克服产品翘曲因素，全方面呈现缺陷项；</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UPH</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1200pcs/h</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过杀率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&lt;5%</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，漏杀率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&lt;0.1%</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p>
            </p:txBody>
          </p:sp>
          <p:sp>
            <p:nvSpPr>
              <p:cNvPr id="86" name="文本框 15">
                <a:extLst>
                  <a:ext uri="{FF2B5EF4-FFF2-40B4-BE49-F238E27FC236}">
                    <a16:creationId xmlns:a16="http://schemas.microsoft.com/office/drawing/2014/main" id="{A8053E5B-BF64-42DB-980C-F1B259824CA5}"/>
                  </a:ext>
                </a:extLst>
              </p:cNvPr>
              <p:cNvSpPr txBox="1"/>
              <p:nvPr/>
            </p:nvSpPr>
            <p:spPr>
              <a:xfrm>
                <a:off x="3903149" y="898547"/>
                <a:ext cx="1676913" cy="32091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600"/>
                  </a:spcBef>
                  <a:spcAft>
                    <a:spcPts val="0"/>
                  </a:spcAft>
                  <a:buClrTx/>
                  <a:buSzTx/>
                  <a:buFontTx/>
                  <a:buNone/>
                  <a:tabLst/>
                  <a:defRPr/>
                </a:pP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柔性电路板缺陷检测</a:t>
                </a:r>
              </a:p>
            </p:txBody>
          </p:sp>
          <p:pic>
            <p:nvPicPr>
              <p:cNvPr id="87" name="图片 4">
                <a:extLst>
                  <a:ext uri="{FF2B5EF4-FFF2-40B4-BE49-F238E27FC236}">
                    <a16:creationId xmlns:a16="http://schemas.microsoft.com/office/drawing/2014/main" id="{84FEBFE4-E8A3-490A-A5CB-0A73CF6A505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63103" y="1338378"/>
                <a:ext cx="600077" cy="514351"/>
              </a:xfrm>
              <a:prstGeom prst="rect">
                <a:avLst/>
              </a:prstGeom>
            </p:spPr>
          </p:pic>
          <p:pic>
            <p:nvPicPr>
              <p:cNvPr id="88" name="图片 6">
                <a:extLst>
                  <a:ext uri="{FF2B5EF4-FFF2-40B4-BE49-F238E27FC236}">
                    <a16:creationId xmlns:a16="http://schemas.microsoft.com/office/drawing/2014/main" id="{11645669-0158-437D-A1A5-A5AD2B362B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23643" y="1338317"/>
                <a:ext cx="516916" cy="516916"/>
              </a:xfrm>
              <a:prstGeom prst="rect">
                <a:avLst/>
              </a:prstGeom>
            </p:spPr>
          </p:pic>
          <p:pic>
            <p:nvPicPr>
              <p:cNvPr id="89" name="图片 19">
                <a:extLst>
                  <a:ext uri="{FF2B5EF4-FFF2-40B4-BE49-F238E27FC236}">
                    <a16:creationId xmlns:a16="http://schemas.microsoft.com/office/drawing/2014/main" id="{185B6499-B83D-46E7-91E7-40E0D9CFF44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101022" y="1338317"/>
                <a:ext cx="573767" cy="514411"/>
              </a:xfrm>
              <a:prstGeom prst="rect">
                <a:avLst/>
              </a:prstGeom>
            </p:spPr>
          </p:pic>
        </p:grpSp>
        <p:sp>
          <p:nvSpPr>
            <p:cNvPr id="55" name="文本框 22">
              <a:extLst>
                <a:ext uri="{FF2B5EF4-FFF2-40B4-BE49-F238E27FC236}">
                  <a16:creationId xmlns:a16="http://schemas.microsoft.com/office/drawing/2014/main" id="{A7DAB153-45FF-4AD5-B879-A0E302BE8115}"/>
                </a:ext>
              </a:extLst>
            </p:cNvPr>
            <p:cNvSpPr txBox="1"/>
            <p:nvPr/>
          </p:nvSpPr>
          <p:spPr>
            <a:xfrm>
              <a:off x="7127195" y="2112385"/>
              <a:ext cx="2247700" cy="66557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满足</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40+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缺陷项检测；</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能适应表盘曲面检测；</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过杀率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&lt;5%</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，漏杀率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&lt;0.1%</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p>
          </p:txBody>
        </p:sp>
        <p:sp>
          <p:nvSpPr>
            <p:cNvPr id="56" name="文本框 23">
              <a:extLst>
                <a:ext uri="{FF2B5EF4-FFF2-40B4-BE49-F238E27FC236}">
                  <a16:creationId xmlns:a16="http://schemas.microsoft.com/office/drawing/2014/main" id="{29CB8A41-D51E-4FA0-BA3A-B3478F6455D0}"/>
                </a:ext>
              </a:extLst>
            </p:cNvPr>
            <p:cNvSpPr txBox="1"/>
            <p:nvPr/>
          </p:nvSpPr>
          <p:spPr>
            <a:xfrm>
              <a:off x="7465349" y="956381"/>
              <a:ext cx="2035567" cy="32091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手表显示模组缺陷检测</a:t>
              </a:r>
            </a:p>
          </p:txBody>
        </p:sp>
        <p:pic>
          <p:nvPicPr>
            <p:cNvPr id="57" name="图片 29">
              <a:extLst>
                <a:ext uri="{FF2B5EF4-FFF2-40B4-BE49-F238E27FC236}">
                  <a16:creationId xmlns:a16="http://schemas.microsoft.com/office/drawing/2014/main" id="{ABFA65DB-3CAC-4F48-B044-7B5198E5CA8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11343" y="1382635"/>
              <a:ext cx="631427" cy="552499"/>
            </a:xfrm>
            <a:prstGeom prst="rect">
              <a:avLst/>
            </a:prstGeom>
          </p:spPr>
        </p:pic>
        <p:pic>
          <p:nvPicPr>
            <p:cNvPr id="58" name="图片 31">
              <a:extLst>
                <a:ext uri="{FF2B5EF4-FFF2-40B4-BE49-F238E27FC236}">
                  <a16:creationId xmlns:a16="http://schemas.microsoft.com/office/drawing/2014/main" id="{F2FBA52F-9483-4804-A385-EBC17C9F936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52388" y="1382635"/>
              <a:ext cx="561975" cy="551471"/>
            </a:xfrm>
            <a:prstGeom prst="rect">
              <a:avLst/>
            </a:prstGeom>
          </p:spPr>
        </p:pic>
        <p:pic>
          <p:nvPicPr>
            <p:cNvPr id="59" name="图片 33">
              <a:extLst>
                <a:ext uri="{FF2B5EF4-FFF2-40B4-BE49-F238E27FC236}">
                  <a16:creationId xmlns:a16="http://schemas.microsoft.com/office/drawing/2014/main" id="{5BE6E48E-AB74-4B65-9B2A-576E0CF2965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723982" y="1382635"/>
              <a:ext cx="561975" cy="559510"/>
            </a:xfrm>
            <a:prstGeom prst="rect">
              <a:avLst/>
            </a:prstGeom>
          </p:spPr>
        </p:pic>
        <p:grpSp>
          <p:nvGrpSpPr>
            <p:cNvPr id="60" name="组合 46">
              <a:extLst>
                <a:ext uri="{FF2B5EF4-FFF2-40B4-BE49-F238E27FC236}">
                  <a16:creationId xmlns:a16="http://schemas.microsoft.com/office/drawing/2014/main" id="{BD61F3F5-7767-4CA1-9B85-04DA6C0B7C87}"/>
                </a:ext>
              </a:extLst>
            </p:cNvPr>
            <p:cNvGrpSpPr/>
            <p:nvPr/>
          </p:nvGrpSpPr>
          <p:grpSpPr>
            <a:xfrm>
              <a:off x="1666706" y="3165968"/>
              <a:ext cx="2247700" cy="2011676"/>
              <a:chOff x="864199" y="3132344"/>
              <a:chExt cx="2247700" cy="2011676"/>
            </a:xfrm>
          </p:grpSpPr>
          <p:sp>
            <p:nvSpPr>
              <p:cNvPr id="81" name="文本框 36">
                <a:extLst>
                  <a:ext uri="{FF2B5EF4-FFF2-40B4-BE49-F238E27FC236}">
                    <a16:creationId xmlns:a16="http://schemas.microsoft.com/office/drawing/2014/main" id="{769D3507-96E6-48DA-AC9F-30FECCA56BA8}"/>
                  </a:ext>
                </a:extLst>
              </p:cNvPr>
              <p:cNvSpPr txBox="1"/>
              <p:nvPr/>
            </p:nvSpPr>
            <p:spPr>
              <a:xfrm>
                <a:off x="864199" y="4261404"/>
                <a:ext cx="2247700" cy="882616"/>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满足</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20+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缺陷项；</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智能读码，对接客户</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MES</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系统；</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检测时间＜</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1s/pcs</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检测准确率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&gt;99%</a:t>
                </a:r>
                <a:endPar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p:txBody>
          </p:sp>
          <p:sp>
            <p:nvSpPr>
              <p:cNvPr id="82" name="文本框 37">
                <a:extLst>
                  <a:ext uri="{FF2B5EF4-FFF2-40B4-BE49-F238E27FC236}">
                    <a16:creationId xmlns:a16="http://schemas.microsoft.com/office/drawing/2014/main" id="{0CA7564C-CE6E-45D6-B627-5B409113ED65}"/>
                  </a:ext>
                </a:extLst>
              </p:cNvPr>
              <p:cNvSpPr txBox="1"/>
              <p:nvPr/>
            </p:nvSpPr>
            <p:spPr>
              <a:xfrm>
                <a:off x="974654" y="3132344"/>
                <a:ext cx="1971798" cy="32091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600"/>
                  </a:spcBef>
                  <a:spcAft>
                    <a:spcPts val="0"/>
                  </a:spcAft>
                  <a:buClrTx/>
                  <a:buSzTx/>
                  <a:buFontTx/>
                  <a:buNone/>
                  <a:tabLst/>
                  <a:defRPr/>
                </a:pP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Airpods</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耳机缺陷检测</a:t>
                </a:r>
              </a:p>
            </p:txBody>
          </p:sp>
          <p:pic>
            <p:nvPicPr>
              <p:cNvPr id="83" name="图片 43">
                <a:extLst>
                  <a:ext uri="{FF2B5EF4-FFF2-40B4-BE49-F238E27FC236}">
                    <a16:creationId xmlns:a16="http://schemas.microsoft.com/office/drawing/2014/main" id="{EBBDB09F-4581-45EB-A1A2-33E574001AE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38583" y="3503553"/>
                <a:ext cx="859189" cy="644392"/>
              </a:xfrm>
              <a:prstGeom prst="rect">
                <a:avLst/>
              </a:prstGeom>
            </p:spPr>
          </p:pic>
          <p:pic>
            <p:nvPicPr>
              <p:cNvPr id="84" name="图片 45">
                <a:extLst>
                  <a:ext uri="{FF2B5EF4-FFF2-40B4-BE49-F238E27FC236}">
                    <a16:creationId xmlns:a16="http://schemas.microsoft.com/office/drawing/2014/main" id="{CB0DCD0E-72D1-45FF-B8DE-7152FD13CB3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960553" y="3503553"/>
                <a:ext cx="892412" cy="655307"/>
              </a:xfrm>
              <a:prstGeom prst="rect">
                <a:avLst/>
              </a:prstGeom>
            </p:spPr>
          </p:pic>
        </p:grpSp>
        <p:grpSp>
          <p:nvGrpSpPr>
            <p:cNvPr id="61" name="组合 93">
              <a:extLst>
                <a:ext uri="{FF2B5EF4-FFF2-40B4-BE49-F238E27FC236}">
                  <a16:creationId xmlns:a16="http://schemas.microsoft.com/office/drawing/2014/main" id="{6E1F2BEA-E431-4B2C-B072-6C9BE9D76CDA}"/>
                </a:ext>
              </a:extLst>
            </p:cNvPr>
            <p:cNvGrpSpPr/>
            <p:nvPr/>
          </p:nvGrpSpPr>
          <p:grpSpPr>
            <a:xfrm>
              <a:off x="4390092" y="3203782"/>
              <a:ext cx="3058586" cy="1949322"/>
              <a:chOff x="3586522" y="3204540"/>
              <a:chExt cx="3058586" cy="1949322"/>
            </a:xfrm>
          </p:grpSpPr>
          <p:sp>
            <p:nvSpPr>
              <p:cNvPr id="74" name="文本框 65">
                <a:extLst>
                  <a:ext uri="{FF2B5EF4-FFF2-40B4-BE49-F238E27FC236}">
                    <a16:creationId xmlns:a16="http://schemas.microsoft.com/office/drawing/2014/main" id="{D76E7F01-D491-482F-A335-9F82C82D6528}"/>
                  </a:ext>
                </a:extLst>
              </p:cNvPr>
              <p:cNvSpPr txBox="1"/>
              <p:nvPr/>
            </p:nvSpPr>
            <p:spPr>
              <a:xfrm>
                <a:off x="3586522" y="4126555"/>
                <a:ext cx="3058586" cy="102730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满足字符</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二维码</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划</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x/</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印章识别</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强大的光学性能，可适应镀层、镭雕、印刷等不同字符的识别</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检测时间＜</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3s/pcs</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检测准确率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&gt;99%</a:t>
                </a:r>
                <a:endPar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p:txBody>
          </p:sp>
          <p:sp>
            <p:nvSpPr>
              <p:cNvPr id="75" name="文本框 66">
                <a:extLst>
                  <a:ext uri="{FF2B5EF4-FFF2-40B4-BE49-F238E27FC236}">
                    <a16:creationId xmlns:a16="http://schemas.microsoft.com/office/drawing/2014/main" id="{BB4F40B9-F25C-4447-A3DB-DDFA5DE32A33}"/>
                  </a:ext>
                </a:extLst>
              </p:cNvPr>
              <p:cNvSpPr txBox="1"/>
              <p:nvPr/>
            </p:nvSpPr>
            <p:spPr>
              <a:xfrm>
                <a:off x="3586522" y="3204540"/>
                <a:ext cx="2451337" cy="4919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PCB</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板</a:t>
                </a: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基于</a:t>
                </a: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AI</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字符及划 </a:t>
                </a: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x</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 </a:t>
                </a:r>
                <a:br>
                  <a:rPr kumimoji="0" lang="en-HK"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b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识别智能混料分拣系统</a:t>
                </a:r>
              </a:p>
            </p:txBody>
          </p:sp>
          <p:pic>
            <p:nvPicPr>
              <p:cNvPr id="76" name="图片 72">
                <a:extLst>
                  <a:ext uri="{FF2B5EF4-FFF2-40B4-BE49-F238E27FC236}">
                    <a16:creationId xmlns:a16="http://schemas.microsoft.com/office/drawing/2014/main" id="{9002B099-D8CF-4550-B51C-C9A3B311D62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653656" y="3776098"/>
                <a:ext cx="1084008" cy="258440"/>
              </a:xfrm>
              <a:prstGeom prst="rect">
                <a:avLst/>
              </a:prstGeom>
            </p:spPr>
          </p:pic>
          <p:pic>
            <p:nvPicPr>
              <p:cNvPr id="77" name="图片 73">
                <a:extLst>
                  <a:ext uri="{FF2B5EF4-FFF2-40B4-BE49-F238E27FC236}">
                    <a16:creationId xmlns:a16="http://schemas.microsoft.com/office/drawing/2014/main" id="{1D2641EB-1D96-45E6-BD30-D10D1BFBECE9}"/>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779220" y="3792767"/>
                <a:ext cx="423026" cy="221065"/>
              </a:xfrm>
              <a:prstGeom prst="rect">
                <a:avLst/>
              </a:prstGeom>
            </p:spPr>
          </p:pic>
          <p:pic>
            <p:nvPicPr>
              <p:cNvPr id="78" name="图片 74">
                <a:extLst>
                  <a:ext uri="{FF2B5EF4-FFF2-40B4-BE49-F238E27FC236}">
                    <a16:creationId xmlns:a16="http://schemas.microsoft.com/office/drawing/2014/main" id="{5CD6A21E-A1EA-44FC-A219-517DA0637162}"/>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243801" y="3762309"/>
                <a:ext cx="297063" cy="275278"/>
              </a:xfrm>
              <a:prstGeom prst="rect">
                <a:avLst/>
              </a:prstGeom>
            </p:spPr>
          </p:pic>
          <p:pic>
            <p:nvPicPr>
              <p:cNvPr id="79" name="图片 75">
                <a:extLst>
                  <a:ext uri="{FF2B5EF4-FFF2-40B4-BE49-F238E27FC236}">
                    <a16:creationId xmlns:a16="http://schemas.microsoft.com/office/drawing/2014/main" id="{40235A62-01F2-4508-9074-33132347A9E1}"/>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592647" y="3750078"/>
                <a:ext cx="379543" cy="280199"/>
              </a:xfrm>
              <a:prstGeom prst="rect">
                <a:avLst/>
              </a:prstGeom>
            </p:spPr>
          </p:pic>
          <p:pic>
            <p:nvPicPr>
              <p:cNvPr id="80" name="图片 76">
                <a:extLst>
                  <a:ext uri="{FF2B5EF4-FFF2-40B4-BE49-F238E27FC236}">
                    <a16:creationId xmlns:a16="http://schemas.microsoft.com/office/drawing/2014/main" id="{55C6F5AE-176F-40A2-A807-5F2C4007A3EA}"/>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021930" y="3753492"/>
                <a:ext cx="364288" cy="312914"/>
              </a:xfrm>
              <a:prstGeom prst="rect">
                <a:avLst/>
              </a:prstGeom>
            </p:spPr>
          </p:pic>
        </p:grpSp>
        <p:grpSp>
          <p:nvGrpSpPr>
            <p:cNvPr id="62" name="组合 95">
              <a:extLst>
                <a:ext uri="{FF2B5EF4-FFF2-40B4-BE49-F238E27FC236}">
                  <a16:creationId xmlns:a16="http://schemas.microsoft.com/office/drawing/2014/main" id="{B561566C-C5C9-4CE6-9B06-82EDF9B6BAE5}"/>
                </a:ext>
              </a:extLst>
            </p:cNvPr>
            <p:cNvGrpSpPr/>
            <p:nvPr/>
          </p:nvGrpSpPr>
          <p:grpSpPr>
            <a:xfrm>
              <a:off x="7677459" y="3095444"/>
              <a:ext cx="2035567" cy="2065394"/>
              <a:chOff x="6809883" y="3034401"/>
              <a:chExt cx="1780372" cy="2137272"/>
            </a:xfrm>
          </p:grpSpPr>
          <p:sp>
            <p:nvSpPr>
              <p:cNvPr id="63" name="矩形 78">
                <a:extLst>
                  <a:ext uri="{FF2B5EF4-FFF2-40B4-BE49-F238E27FC236}">
                    <a16:creationId xmlns:a16="http://schemas.microsoft.com/office/drawing/2014/main" id="{C6BB75DA-0BAA-4A00-B7F5-514B114D745C}"/>
                  </a:ext>
                </a:extLst>
              </p:cNvPr>
              <p:cNvSpPr/>
              <p:nvPr/>
            </p:nvSpPr>
            <p:spPr>
              <a:xfrm>
                <a:off x="6809883" y="3034401"/>
                <a:ext cx="1780372" cy="2137272"/>
              </a:xfrm>
              <a:prstGeom prst="rect">
                <a:avLst/>
              </a:prstGeom>
              <a:solidFill>
                <a:srgbClr val="79CFEA">
                  <a:alpha val="23000"/>
                </a:srgbClr>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4" name="矩形 79">
                <a:extLst>
                  <a:ext uri="{FF2B5EF4-FFF2-40B4-BE49-F238E27FC236}">
                    <a16:creationId xmlns:a16="http://schemas.microsoft.com/office/drawing/2014/main" id="{275AF560-C8C9-4283-B311-891140F375FD}"/>
                  </a:ext>
                </a:extLst>
              </p:cNvPr>
              <p:cNvSpPr/>
              <p:nvPr/>
            </p:nvSpPr>
            <p:spPr>
              <a:xfrm>
                <a:off x="7187134" y="3191054"/>
                <a:ext cx="1177923" cy="262895"/>
              </a:xfrm>
              <a:prstGeom prst="rect">
                <a:avLst/>
              </a:prstGeom>
            </p:spPr>
            <p:txBody>
              <a:bodyPr wrap="non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无线充电线圈缺陷检测</a:t>
                </a:r>
              </a:p>
            </p:txBody>
          </p:sp>
          <p:sp>
            <p:nvSpPr>
              <p:cNvPr id="65" name="圆角矩形 34">
                <a:extLst>
                  <a:ext uri="{FF2B5EF4-FFF2-40B4-BE49-F238E27FC236}">
                    <a16:creationId xmlns:a16="http://schemas.microsoft.com/office/drawing/2014/main" id="{E918ECDC-B1F6-4436-91FB-F893F4273A02}"/>
                  </a:ext>
                </a:extLst>
              </p:cNvPr>
              <p:cNvSpPr/>
              <p:nvPr/>
            </p:nvSpPr>
            <p:spPr>
              <a:xfrm>
                <a:off x="7010326" y="3225239"/>
                <a:ext cx="176943" cy="205776"/>
              </a:xfrm>
              <a:prstGeom prst="roundRect">
                <a:avLst/>
              </a:prstGeom>
              <a:solidFill>
                <a:srgbClr val="F2E06E"/>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6" name="矩形 81">
                <a:extLst>
                  <a:ext uri="{FF2B5EF4-FFF2-40B4-BE49-F238E27FC236}">
                    <a16:creationId xmlns:a16="http://schemas.microsoft.com/office/drawing/2014/main" id="{40095C74-7BBF-424A-B991-D18976C62C9B}"/>
                  </a:ext>
                </a:extLst>
              </p:cNvPr>
              <p:cNvSpPr/>
              <p:nvPr/>
            </p:nvSpPr>
            <p:spPr>
              <a:xfrm>
                <a:off x="7187134" y="3502732"/>
                <a:ext cx="1073765" cy="262895"/>
              </a:xfrm>
              <a:prstGeom prst="rect">
                <a:avLst/>
              </a:prstGeom>
            </p:spPr>
            <p:txBody>
              <a:bodyPr wrap="non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柔性电路板缺陷检测</a:t>
                </a:r>
              </a:p>
            </p:txBody>
          </p:sp>
          <p:sp>
            <p:nvSpPr>
              <p:cNvPr id="67" name="圆角矩形 37">
                <a:extLst>
                  <a:ext uri="{FF2B5EF4-FFF2-40B4-BE49-F238E27FC236}">
                    <a16:creationId xmlns:a16="http://schemas.microsoft.com/office/drawing/2014/main" id="{72103B8A-F5AD-48A3-855D-9DE760AF70FF}"/>
                  </a:ext>
                </a:extLst>
              </p:cNvPr>
              <p:cNvSpPr/>
              <p:nvPr/>
            </p:nvSpPr>
            <p:spPr>
              <a:xfrm>
                <a:off x="7010326" y="3538330"/>
                <a:ext cx="176943" cy="205776"/>
              </a:xfrm>
              <a:prstGeom prst="roundRect">
                <a:avLst/>
              </a:prstGeom>
              <a:solidFill>
                <a:srgbClr val="C00000"/>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8" name="矩形 83">
                <a:extLst>
                  <a:ext uri="{FF2B5EF4-FFF2-40B4-BE49-F238E27FC236}">
                    <a16:creationId xmlns:a16="http://schemas.microsoft.com/office/drawing/2014/main" id="{341FB811-E070-4B44-81E2-B0A75A84FBFD}"/>
                  </a:ext>
                </a:extLst>
              </p:cNvPr>
              <p:cNvSpPr/>
              <p:nvPr/>
            </p:nvSpPr>
            <p:spPr>
              <a:xfrm>
                <a:off x="7187134" y="3814410"/>
                <a:ext cx="1177923" cy="262895"/>
              </a:xfrm>
              <a:prstGeom prst="rect">
                <a:avLst/>
              </a:prstGeom>
            </p:spPr>
            <p:txBody>
              <a:bodyPr wrap="non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手表显示模组缺陷检测</a:t>
                </a:r>
              </a:p>
            </p:txBody>
          </p:sp>
          <p:sp>
            <p:nvSpPr>
              <p:cNvPr id="69" name="圆角矩形 39">
                <a:extLst>
                  <a:ext uri="{FF2B5EF4-FFF2-40B4-BE49-F238E27FC236}">
                    <a16:creationId xmlns:a16="http://schemas.microsoft.com/office/drawing/2014/main" id="{242F7437-30CE-4D30-B60C-4EC23B6208AF}"/>
                  </a:ext>
                </a:extLst>
              </p:cNvPr>
              <p:cNvSpPr/>
              <p:nvPr/>
            </p:nvSpPr>
            <p:spPr>
              <a:xfrm>
                <a:off x="7010326" y="3851422"/>
                <a:ext cx="176943" cy="205776"/>
              </a:xfrm>
              <a:prstGeom prst="roundRect">
                <a:avLst/>
              </a:prstGeom>
              <a:solidFill>
                <a:srgbClr val="F8BA48"/>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70" name="矩形 85">
                <a:extLst>
                  <a:ext uri="{FF2B5EF4-FFF2-40B4-BE49-F238E27FC236}">
                    <a16:creationId xmlns:a16="http://schemas.microsoft.com/office/drawing/2014/main" id="{B8845CBC-1BF7-4E26-B51B-F38C15A86454}"/>
                  </a:ext>
                </a:extLst>
              </p:cNvPr>
              <p:cNvSpPr/>
              <p:nvPr/>
            </p:nvSpPr>
            <p:spPr>
              <a:xfrm>
                <a:off x="7187134" y="4126087"/>
                <a:ext cx="1173188" cy="266326"/>
              </a:xfrm>
              <a:prstGeom prst="rect">
                <a:avLst/>
              </a:prstGeom>
            </p:spPr>
            <p:txBody>
              <a:bodyPr wrap="non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Airpods</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耳机缺陷检测</a:t>
                </a:r>
              </a:p>
            </p:txBody>
          </p:sp>
          <p:sp>
            <p:nvSpPr>
              <p:cNvPr id="71" name="圆角矩形 41">
                <a:extLst>
                  <a:ext uri="{FF2B5EF4-FFF2-40B4-BE49-F238E27FC236}">
                    <a16:creationId xmlns:a16="http://schemas.microsoft.com/office/drawing/2014/main" id="{65159E34-4025-455C-9774-8EF67F34954C}"/>
                  </a:ext>
                </a:extLst>
              </p:cNvPr>
              <p:cNvSpPr/>
              <p:nvPr/>
            </p:nvSpPr>
            <p:spPr>
              <a:xfrm>
                <a:off x="7010326" y="4164513"/>
                <a:ext cx="176943" cy="205776"/>
              </a:xfrm>
              <a:prstGeom prst="roundRect">
                <a:avLst/>
              </a:prstGeom>
              <a:solidFill>
                <a:srgbClr val="043E6F"/>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72" name="矩形 87">
                <a:extLst>
                  <a:ext uri="{FF2B5EF4-FFF2-40B4-BE49-F238E27FC236}">
                    <a16:creationId xmlns:a16="http://schemas.microsoft.com/office/drawing/2014/main" id="{67275F8F-9F39-4BCD-916E-A1E02FD2E540}"/>
                  </a:ext>
                </a:extLst>
              </p:cNvPr>
              <p:cNvSpPr/>
              <p:nvPr/>
            </p:nvSpPr>
            <p:spPr>
              <a:xfrm>
                <a:off x="7187134" y="4437766"/>
                <a:ext cx="1374034" cy="463778"/>
              </a:xfrm>
              <a:prstGeom prst="rect">
                <a:avLst/>
              </a:prstGeom>
            </p:spPr>
            <p:txBody>
              <a:bodyPr wrap="squar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PCB</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板</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基于</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AI</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字符及划 </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x</a:t>
                </a:r>
                <a:b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b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识别智能混料分拣系统</a:t>
                </a:r>
              </a:p>
            </p:txBody>
          </p:sp>
          <p:sp>
            <p:nvSpPr>
              <p:cNvPr id="73" name="圆角矩形 43">
                <a:extLst>
                  <a:ext uri="{FF2B5EF4-FFF2-40B4-BE49-F238E27FC236}">
                    <a16:creationId xmlns:a16="http://schemas.microsoft.com/office/drawing/2014/main" id="{A492397A-2002-4BDF-BC20-2CAF8058A54D}"/>
                  </a:ext>
                </a:extLst>
              </p:cNvPr>
              <p:cNvSpPr/>
              <p:nvPr/>
            </p:nvSpPr>
            <p:spPr>
              <a:xfrm>
                <a:off x="7010326" y="4477605"/>
                <a:ext cx="176943" cy="205776"/>
              </a:xfrm>
              <a:prstGeom prst="roundRect">
                <a:avLst/>
              </a:prstGeom>
              <a:solidFill>
                <a:schemeClr val="accent6">
                  <a:lumMod val="75000"/>
                </a:schemeClr>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grpSp>
      <p:sp>
        <p:nvSpPr>
          <p:cNvPr id="94" name="Rectangle 147">
            <a:extLst>
              <a:ext uri="{FF2B5EF4-FFF2-40B4-BE49-F238E27FC236}">
                <a16:creationId xmlns:a16="http://schemas.microsoft.com/office/drawing/2014/main" id="{20D79F06-EB2E-45B3-A69B-4627D05AF887}"/>
              </a:ext>
            </a:extLst>
          </p:cNvPr>
          <p:cNvSpPr/>
          <p:nvPr/>
        </p:nvSpPr>
        <p:spPr>
          <a:xfrm>
            <a:off x="796245" y="5499745"/>
            <a:ext cx="1423359" cy="576197"/>
          </a:xfrm>
          <a:prstGeom prst="rect">
            <a:avLst/>
          </a:prstGeom>
          <a:solidFill>
            <a:srgbClr val="F2E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5" name="矩形 2">
            <a:extLst>
              <a:ext uri="{FF2B5EF4-FFF2-40B4-BE49-F238E27FC236}">
                <a16:creationId xmlns:a16="http://schemas.microsoft.com/office/drawing/2014/main" id="{3959A9D8-12F7-4B88-871F-C0E9034C5D4A}"/>
              </a:ext>
            </a:extLst>
          </p:cNvPr>
          <p:cNvSpPr/>
          <p:nvPr/>
        </p:nvSpPr>
        <p:spPr>
          <a:xfrm>
            <a:off x="935689"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u="none" strike="noStrike" kern="1200" cap="none" spc="100" normalizeH="0" baseline="0" noProof="0" dirty="0">
                <a:ln>
                  <a:noFill/>
                </a:ln>
                <a:solidFill>
                  <a:srgbClr val="474646"/>
                </a:solidFill>
                <a:effectLst/>
                <a:uLnTx/>
                <a:uFillTx/>
                <a:latin typeface="Arial" panose="020B0604020202020204" pitchFamily="34" charset="0"/>
                <a:cs typeface="Arial" panose="020B0604020202020204" pitchFamily="34" charset="0"/>
              </a:rPr>
              <a:t>原材料</a:t>
            </a:r>
          </a:p>
        </p:txBody>
      </p:sp>
      <p:sp>
        <p:nvSpPr>
          <p:cNvPr id="96" name="Rectangle 149">
            <a:extLst>
              <a:ext uri="{FF2B5EF4-FFF2-40B4-BE49-F238E27FC236}">
                <a16:creationId xmlns:a16="http://schemas.microsoft.com/office/drawing/2014/main" id="{8FF0C61D-609D-4276-A925-4574956A7830}"/>
              </a:ext>
            </a:extLst>
          </p:cNvPr>
          <p:cNvSpPr/>
          <p:nvPr/>
        </p:nvSpPr>
        <p:spPr>
          <a:xfrm>
            <a:off x="2894214" y="5499745"/>
            <a:ext cx="1423359" cy="5761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7" name="矩形 2">
            <a:extLst>
              <a:ext uri="{FF2B5EF4-FFF2-40B4-BE49-F238E27FC236}">
                <a16:creationId xmlns:a16="http://schemas.microsoft.com/office/drawing/2014/main" id="{3DB0DFD8-96B9-4F72-BC2D-1166398B81B2}"/>
              </a:ext>
            </a:extLst>
          </p:cNvPr>
          <p:cNvSpPr/>
          <p:nvPr/>
        </p:nvSpPr>
        <p:spPr>
          <a:xfrm>
            <a:off x="3041360"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rPr>
              <a:t>SMT</a:t>
            </a:r>
            <a:endPar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8" name="Rectangle 151">
            <a:extLst>
              <a:ext uri="{FF2B5EF4-FFF2-40B4-BE49-F238E27FC236}">
                <a16:creationId xmlns:a16="http://schemas.microsoft.com/office/drawing/2014/main" id="{9669780B-D913-40BC-9A63-D16E5983E285}"/>
              </a:ext>
            </a:extLst>
          </p:cNvPr>
          <p:cNvSpPr/>
          <p:nvPr/>
        </p:nvSpPr>
        <p:spPr>
          <a:xfrm>
            <a:off x="4992183" y="5499745"/>
            <a:ext cx="1423359" cy="576197"/>
          </a:xfrm>
          <a:prstGeom prst="rect">
            <a:avLst/>
          </a:prstGeom>
          <a:solidFill>
            <a:srgbClr val="F8BA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9" name="矩形 2">
            <a:extLst>
              <a:ext uri="{FF2B5EF4-FFF2-40B4-BE49-F238E27FC236}">
                <a16:creationId xmlns:a16="http://schemas.microsoft.com/office/drawing/2014/main" id="{94940609-433E-4EF2-A00B-119BCCEBF380}"/>
              </a:ext>
            </a:extLst>
          </p:cNvPr>
          <p:cNvSpPr/>
          <p:nvPr/>
        </p:nvSpPr>
        <p:spPr>
          <a:xfrm>
            <a:off x="5140249"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rPr>
              <a:t>模组厂</a:t>
            </a:r>
          </a:p>
        </p:txBody>
      </p:sp>
      <p:sp>
        <p:nvSpPr>
          <p:cNvPr id="100" name="Rectangle 153">
            <a:extLst>
              <a:ext uri="{FF2B5EF4-FFF2-40B4-BE49-F238E27FC236}">
                <a16:creationId xmlns:a16="http://schemas.microsoft.com/office/drawing/2014/main" id="{F06CE349-3947-4644-AB46-4BED6708AC1D}"/>
              </a:ext>
            </a:extLst>
          </p:cNvPr>
          <p:cNvSpPr/>
          <p:nvPr/>
        </p:nvSpPr>
        <p:spPr>
          <a:xfrm>
            <a:off x="7090152" y="5499745"/>
            <a:ext cx="1423359" cy="576197"/>
          </a:xfrm>
          <a:prstGeom prst="rect">
            <a:avLst/>
          </a:prstGeom>
          <a:solidFill>
            <a:srgbClr val="043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1" name="矩形 2">
            <a:extLst>
              <a:ext uri="{FF2B5EF4-FFF2-40B4-BE49-F238E27FC236}">
                <a16:creationId xmlns:a16="http://schemas.microsoft.com/office/drawing/2014/main" id="{A58C1674-C1C8-4CE4-BA1F-8D9A0E8F8EB0}"/>
              </a:ext>
            </a:extLst>
          </p:cNvPr>
          <p:cNvSpPr/>
          <p:nvPr/>
        </p:nvSpPr>
        <p:spPr>
          <a:xfrm>
            <a:off x="7217924"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rPr>
              <a:t>成品组装</a:t>
            </a:r>
          </a:p>
        </p:txBody>
      </p:sp>
      <p:sp>
        <p:nvSpPr>
          <p:cNvPr id="102" name="Rectangle 155">
            <a:extLst>
              <a:ext uri="{FF2B5EF4-FFF2-40B4-BE49-F238E27FC236}">
                <a16:creationId xmlns:a16="http://schemas.microsoft.com/office/drawing/2014/main" id="{A0CD05D6-7B83-4E07-A038-85E1C0FD1504}"/>
              </a:ext>
            </a:extLst>
          </p:cNvPr>
          <p:cNvSpPr/>
          <p:nvPr/>
        </p:nvSpPr>
        <p:spPr>
          <a:xfrm>
            <a:off x="9188121" y="5499745"/>
            <a:ext cx="1423359" cy="5761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3" name="矩形 2">
            <a:extLst>
              <a:ext uri="{FF2B5EF4-FFF2-40B4-BE49-F238E27FC236}">
                <a16:creationId xmlns:a16="http://schemas.microsoft.com/office/drawing/2014/main" id="{112F9A49-58F0-4A5D-9E3E-E3FAFF12636B}"/>
              </a:ext>
            </a:extLst>
          </p:cNvPr>
          <p:cNvSpPr/>
          <p:nvPr/>
        </p:nvSpPr>
        <p:spPr>
          <a:xfrm>
            <a:off x="9327565"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rPr>
              <a:t>包装</a:t>
            </a:r>
          </a:p>
        </p:txBody>
      </p:sp>
      <p:sp>
        <p:nvSpPr>
          <p:cNvPr id="104" name="Down Arrow 157">
            <a:extLst>
              <a:ext uri="{FF2B5EF4-FFF2-40B4-BE49-F238E27FC236}">
                <a16:creationId xmlns:a16="http://schemas.microsoft.com/office/drawing/2014/main" id="{07B3BAC2-67C7-44CB-92FC-5D97CD745EE6}"/>
              </a:ext>
            </a:extLst>
          </p:cNvPr>
          <p:cNvSpPr/>
          <p:nvPr/>
        </p:nvSpPr>
        <p:spPr>
          <a:xfrm rot="16200000">
            <a:off x="2373988" y="56343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5" name="Down Arrow 158">
            <a:extLst>
              <a:ext uri="{FF2B5EF4-FFF2-40B4-BE49-F238E27FC236}">
                <a16:creationId xmlns:a16="http://schemas.microsoft.com/office/drawing/2014/main" id="{F2D6BDB3-AFB7-4ABB-B51E-3EFB122BBD2B}"/>
              </a:ext>
            </a:extLst>
          </p:cNvPr>
          <p:cNvSpPr/>
          <p:nvPr/>
        </p:nvSpPr>
        <p:spPr>
          <a:xfrm rot="16200000">
            <a:off x="4479710" y="56343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6" name="Down Arrow 159">
            <a:extLst>
              <a:ext uri="{FF2B5EF4-FFF2-40B4-BE49-F238E27FC236}">
                <a16:creationId xmlns:a16="http://schemas.microsoft.com/office/drawing/2014/main" id="{19EDBF3A-0168-4B08-BC78-7DD7893C4647}"/>
              </a:ext>
            </a:extLst>
          </p:cNvPr>
          <p:cNvSpPr/>
          <p:nvPr/>
        </p:nvSpPr>
        <p:spPr>
          <a:xfrm rot="16200000">
            <a:off x="6586302" y="56343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7" name="Down Arrow 160">
            <a:extLst>
              <a:ext uri="{FF2B5EF4-FFF2-40B4-BE49-F238E27FC236}">
                <a16:creationId xmlns:a16="http://schemas.microsoft.com/office/drawing/2014/main" id="{B4CAB712-CCE1-404E-B4C7-FCA4D5FD316C}"/>
              </a:ext>
            </a:extLst>
          </p:cNvPr>
          <p:cNvSpPr/>
          <p:nvPr/>
        </p:nvSpPr>
        <p:spPr>
          <a:xfrm rot="16200000">
            <a:off x="8681320" y="56343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32279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6534113" y="4772169"/>
            <a:ext cx="4495800" cy="387798"/>
          </a:xfrm>
          <a:prstGeom prst="rect">
            <a:avLst/>
          </a:prstGeom>
        </p:spPr>
        <p:txBody>
          <a:bodyPr wrap="square" lIns="0" tIns="0" rIns="0" bIns="0" anchor="ctr">
            <a:spAutoFit/>
          </a:bodyPr>
          <a:lstStyle>
            <a:defPPr>
              <a:defRPr lang="zh-CN"/>
            </a:defPPr>
            <a:lvl1pPr algn="r">
              <a:lnSpc>
                <a:spcPct val="90000"/>
              </a:lnSpc>
              <a:spcBef>
                <a:spcPct val="0"/>
              </a:spcBef>
              <a:buNone/>
              <a:defRPr sz="2800">
                <a:solidFill>
                  <a:schemeClr val="tx1">
                    <a:lumMod val="85000"/>
                    <a:lumOff val="15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突破创新  赋能产业</a:t>
            </a:r>
          </a:p>
        </p:txBody>
      </p:sp>
      <p:sp>
        <p:nvSpPr>
          <p:cNvPr id="26" name="文本框 25"/>
          <p:cNvSpPr txBox="1"/>
          <p:nvPr/>
        </p:nvSpPr>
        <p:spPr>
          <a:xfrm>
            <a:off x="5738327" y="4031946"/>
            <a:ext cx="5291586" cy="664797"/>
          </a:xfrm>
          <a:prstGeom prst="rect">
            <a:avLst/>
          </a:prstGeom>
        </p:spPr>
        <p:txBody>
          <a:bodyPr wrap="square" lIns="0" tIns="0" rIns="0" bIns="0" anchor="ctr">
            <a:spAutoFit/>
          </a:bodyPr>
          <a:lstStyle>
            <a:defPPr>
              <a:defRPr lang="zh-CN"/>
            </a:defPPr>
            <a:lvl1pPr algn="r">
              <a:lnSpc>
                <a:spcPct val="90000"/>
              </a:lnSpc>
              <a:spcBef>
                <a:spcPct val="0"/>
              </a:spcBef>
              <a:buNone/>
              <a:defRPr sz="4800">
                <a:solidFill>
                  <a:schemeClr val="accent1"/>
                </a:solidFill>
                <a:latin typeface="+mj-ea"/>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产品与算法</a:t>
            </a:r>
            <a:r>
              <a:rPr lang="zh-CN" altLang="en-US" dirty="0">
                <a:solidFill>
                  <a:srgbClr val="20466F"/>
                </a:solidFill>
                <a:latin typeface="Arial" panose="020B0604020202020204" pitchFamily="34" charset="0"/>
                <a:ea typeface="黑体" panose="02010609060101010101" pitchFamily="49" charset="-122"/>
                <a:cs typeface="Arial" panose="020B0604020202020204" pitchFamily="34" charset="0"/>
              </a:rPr>
              <a:t>简介</a:t>
            </a:r>
            <a:endPar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7" name="任意多边形: 形状 26"/>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8" name="文本框 27"/>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04</a:t>
            </a:r>
            <a:endParaRPr kumimoji="0" lang="zh-CN" altLang="en-US"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881369795"/>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7875" y="780415"/>
            <a:ext cx="7120255" cy="4736465"/>
          </a:xfrm>
          <a:prstGeom prst="rect">
            <a:avLst/>
          </a:prstGeom>
        </p:spPr>
      </p:pic>
      <p:sp>
        <p:nvSpPr>
          <p:cNvPr id="50" name="文本框 49"/>
          <p:cNvSpPr txBox="1"/>
          <p:nvPr/>
        </p:nvSpPr>
        <p:spPr>
          <a:xfrm>
            <a:off x="493486" y="621724"/>
            <a:ext cx="11205028" cy="1014730"/>
          </a:xfrm>
          <a:prstGeom prst="rect">
            <a:avLst/>
          </a:prstGeom>
          <a:noFill/>
        </p:spPr>
        <p:txBody>
          <a:bodyPr wrap="square">
            <a:spAutoFit/>
          </a:bodyPr>
          <a:lstStyle>
            <a:defPPr>
              <a:defRPr lang="zh-CN"/>
            </a:defPPr>
            <a:lvl1pPr algn="ctr">
              <a:defRPr sz="3200">
                <a:gradFill flip="none" rotWithShape="1">
                  <a:gsLst>
                    <a:gs pos="0">
                      <a:schemeClr val="bg1"/>
                    </a:gs>
                    <a:gs pos="100000">
                      <a:schemeClr val="accent1">
                        <a:lumMod val="60000"/>
                        <a:lumOff val="40000"/>
                      </a:schemeClr>
                    </a:gs>
                  </a:gsLst>
                  <a:lin ang="4800000" scaled="0"/>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完备的</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rPr>
              <a:t>软硬件</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产品矩阵</a:t>
            </a:r>
            <a:endParaRPr kumimoji="0" lang="en-US" altLang="zh-CN"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布局智能制造全链条</a:t>
            </a:r>
          </a:p>
        </p:txBody>
      </p:sp>
      <p:sp>
        <p:nvSpPr>
          <p:cNvPr id="96" name="矩形 95"/>
          <p:cNvSpPr/>
          <p:nvPr/>
        </p:nvSpPr>
        <p:spPr>
          <a:xfrm>
            <a:off x="0" y="4691489"/>
            <a:ext cx="12192000" cy="162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9" name="椭圆 68"/>
          <p:cNvSpPr/>
          <p:nvPr/>
        </p:nvSpPr>
        <p:spPr>
          <a:xfrm>
            <a:off x="2131176" y="1127125"/>
            <a:ext cx="4019550" cy="4019550"/>
          </a:xfrm>
          <a:prstGeom prst="ellipse">
            <a:avLst/>
          </a:prstGeom>
          <a:noFill/>
          <a:ln w="6350">
            <a:gradFill flip="none" rotWithShape="1">
              <a:gsLst>
                <a:gs pos="0">
                  <a:schemeClr val="accent1">
                    <a:alpha val="50000"/>
                  </a:schemeClr>
                </a:gs>
                <a:gs pos="13000">
                  <a:schemeClr val="accent1">
                    <a:alpha val="0"/>
                  </a:schemeClr>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2" name="椭圆 61"/>
          <p:cNvSpPr/>
          <p:nvPr/>
        </p:nvSpPr>
        <p:spPr>
          <a:xfrm>
            <a:off x="5022181" y="1974389"/>
            <a:ext cx="2147638" cy="2147638"/>
          </a:xfrm>
          <a:prstGeom prst="ellipse">
            <a:avLst/>
          </a:prstGeom>
          <a:solidFill>
            <a:schemeClr val="accent2">
              <a:alpha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9" name="椭圆 18"/>
          <p:cNvSpPr/>
          <p:nvPr/>
        </p:nvSpPr>
        <p:spPr>
          <a:xfrm>
            <a:off x="5124450" y="2076658"/>
            <a:ext cx="1943100" cy="19431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pic>
        <p:nvPicPr>
          <p:cNvPr id="9" name="图片 8"/>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889281" y="2020088"/>
            <a:ext cx="241446" cy="228222"/>
          </a:xfrm>
          <a:prstGeom prst="rect">
            <a:avLst/>
          </a:prstGeom>
        </p:spPr>
      </p:pic>
      <p:pic>
        <p:nvPicPr>
          <p:cNvPr id="11" name="图片 10"/>
          <p:cNvPicPr>
            <a:picLocks noChangeAspect="1"/>
          </p:cNvPicPr>
          <p:nvPr/>
        </p:nvPicPr>
        <p:blipFill rotWithShape="1">
          <a:blip r:embed="rId5" cstate="email">
            <a:extLst>
              <a:ext uri="{28A0092B-C50C-407E-A947-70E740481C1C}">
                <a14:useLocalDpi xmlns:a14="http://schemas.microsoft.com/office/drawing/2010/main"/>
              </a:ext>
            </a:extLst>
          </a:blip>
          <a:srcRect/>
          <a:stretch>
            <a:fillRect/>
          </a:stretch>
        </p:blipFill>
        <p:spPr>
          <a:xfrm>
            <a:off x="887038" y="2501593"/>
            <a:ext cx="245932" cy="232462"/>
          </a:xfrm>
          <a:prstGeom prst="rect">
            <a:avLst/>
          </a:prstGeom>
        </p:spPr>
      </p:pic>
      <p:pic>
        <p:nvPicPr>
          <p:cNvPr id="12" name="图片 11"/>
          <p:cNvPicPr>
            <a:picLocks noChangeAspect="1"/>
          </p:cNvPicPr>
          <p:nvPr/>
        </p:nvPicPr>
        <p:blipFill rotWithShape="1">
          <a:blip r:embed="rId6" cstate="email">
            <a:extLst>
              <a:ext uri="{28A0092B-C50C-407E-A947-70E740481C1C}">
                <a14:useLocalDpi xmlns:a14="http://schemas.microsoft.com/office/drawing/2010/main"/>
              </a:ext>
            </a:extLst>
          </a:blip>
          <a:srcRect/>
          <a:stretch>
            <a:fillRect/>
          </a:stretch>
        </p:blipFill>
        <p:spPr>
          <a:xfrm>
            <a:off x="885896" y="2970217"/>
            <a:ext cx="248216" cy="234622"/>
          </a:xfrm>
          <a:prstGeom prst="rect">
            <a:avLst/>
          </a:prstGeom>
        </p:spPr>
      </p:pic>
      <p:pic>
        <p:nvPicPr>
          <p:cNvPr id="13" name="图片 12"/>
          <p:cNvPicPr>
            <a:picLocks noChangeAspect="1"/>
          </p:cNvPicPr>
          <p:nvPr/>
        </p:nvPicPr>
        <p:blipFill rotWithShape="1">
          <a:blip r:embed="rId7" cstate="email">
            <a:extLst>
              <a:ext uri="{28A0092B-C50C-407E-A947-70E740481C1C}">
                <a14:useLocalDpi xmlns:a14="http://schemas.microsoft.com/office/drawing/2010/main"/>
              </a:ext>
            </a:extLst>
          </a:blip>
          <a:srcRect/>
          <a:stretch>
            <a:fillRect/>
          </a:stretch>
        </p:blipFill>
        <p:spPr>
          <a:xfrm>
            <a:off x="884069" y="3438733"/>
            <a:ext cx="251870" cy="238074"/>
          </a:xfrm>
          <a:prstGeom prst="rect">
            <a:avLst/>
          </a:prstGeom>
        </p:spPr>
      </p:pic>
      <p:pic>
        <p:nvPicPr>
          <p:cNvPr id="15" name="图片 14"/>
          <p:cNvPicPr>
            <a:picLocks noChangeAspect="1"/>
          </p:cNvPicPr>
          <p:nvPr/>
        </p:nvPicPr>
        <p:blipFill rotWithShape="1">
          <a:blip r:embed="rId8" cstate="email">
            <a:extLst>
              <a:ext uri="{28A0092B-C50C-407E-A947-70E740481C1C}">
                <a14:useLocalDpi xmlns:a14="http://schemas.microsoft.com/office/drawing/2010/main"/>
              </a:ext>
            </a:extLst>
          </a:blip>
          <a:srcRect/>
          <a:stretch>
            <a:fillRect/>
          </a:stretch>
        </p:blipFill>
        <p:spPr>
          <a:xfrm>
            <a:off x="10207810" y="2911187"/>
            <a:ext cx="189540" cy="171046"/>
          </a:xfrm>
          <a:prstGeom prst="rect">
            <a:avLst/>
          </a:prstGeom>
        </p:spPr>
      </p:pic>
      <p:pic>
        <p:nvPicPr>
          <p:cNvPr id="17" name="图片 16"/>
          <p:cNvPicPr>
            <a:picLocks noChangeAspect="1"/>
          </p:cNvPicPr>
          <p:nvPr/>
        </p:nvPicPr>
        <p:blipFill rotWithShape="1">
          <a:blip r:embed="rId9" cstate="email">
            <a:extLst>
              <a:ext uri="{28A0092B-C50C-407E-A947-70E740481C1C}">
                <a14:useLocalDpi xmlns:a14="http://schemas.microsoft.com/office/drawing/2010/main"/>
              </a:ext>
            </a:extLst>
          </a:blip>
          <a:srcRect/>
          <a:stretch>
            <a:fillRect/>
          </a:stretch>
        </p:blipFill>
        <p:spPr>
          <a:xfrm>
            <a:off x="10186156" y="3936732"/>
            <a:ext cx="209778" cy="189308"/>
          </a:xfrm>
          <a:prstGeom prst="rect">
            <a:avLst/>
          </a:prstGeom>
        </p:spPr>
      </p:pic>
      <p:sp>
        <p:nvSpPr>
          <p:cNvPr id="22" name="矩形 21"/>
          <p:cNvSpPr/>
          <p:nvPr/>
        </p:nvSpPr>
        <p:spPr>
          <a:xfrm>
            <a:off x="4907973" y="2698314"/>
            <a:ext cx="2376054"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SMore Factory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智能制造</a:t>
            </a: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7" name="TextBox 5"/>
          <p:cNvSpPr txBox="1"/>
          <p:nvPr/>
        </p:nvSpPr>
        <p:spPr>
          <a:xfrm>
            <a:off x="2481906" y="2279183"/>
            <a:ext cx="175481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ViMo</a:t>
            </a:r>
            <a:endParaRPr kumimoji="0" 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8" name="TextBox 26"/>
          <p:cNvSpPr txBox="1"/>
          <p:nvPr/>
        </p:nvSpPr>
        <p:spPr>
          <a:xfrm>
            <a:off x="2457527" y="2903185"/>
            <a:ext cx="180357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ViLab</a:t>
            </a:r>
            <a:endPar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9" name="矩形 28"/>
          <p:cNvSpPr/>
          <p:nvPr/>
        </p:nvSpPr>
        <p:spPr>
          <a:xfrm>
            <a:off x="2094473" y="3527188"/>
            <a:ext cx="252968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其他思谋</a:t>
            </a: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AI</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算法组件</a:t>
            </a:r>
          </a:p>
        </p:txBody>
      </p:sp>
      <p:sp>
        <p:nvSpPr>
          <p:cNvPr id="30" name="文本框 29"/>
          <p:cNvSpPr txBox="1"/>
          <p:nvPr/>
        </p:nvSpPr>
        <p:spPr>
          <a:xfrm>
            <a:off x="7821418" y="2279183"/>
            <a:ext cx="2021273"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ViScanner</a:t>
            </a:r>
            <a:endPar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1" name="文本框 30"/>
          <p:cNvSpPr txBox="1"/>
          <p:nvPr/>
        </p:nvSpPr>
        <p:spPr>
          <a:xfrm>
            <a:off x="7977407" y="3111187"/>
            <a:ext cx="1709295"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ViNeo</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 </a:t>
            </a:r>
          </a:p>
        </p:txBody>
      </p:sp>
      <p:sp>
        <p:nvSpPr>
          <p:cNvPr id="32" name="文本框 31"/>
          <p:cNvSpPr txBox="1"/>
          <p:nvPr/>
        </p:nvSpPr>
        <p:spPr>
          <a:xfrm>
            <a:off x="8062044" y="2695185"/>
            <a:ext cx="154002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ViAir</a:t>
            </a:r>
            <a:endPar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 name="文本框 32"/>
          <p:cNvSpPr txBox="1"/>
          <p:nvPr/>
        </p:nvSpPr>
        <p:spPr>
          <a:xfrm>
            <a:off x="7878270" y="3527188"/>
            <a:ext cx="1907568"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ViMobile</a:t>
            </a:r>
            <a:endPar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4" name="Rectangle 61"/>
          <p:cNvSpPr/>
          <p:nvPr/>
        </p:nvSpPr>
        <p:spPr>
          <a:xfrm>
            <a:off x="4673600" y="4758844"/>
            <a:ext cx="2844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50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客户获得更多价值</a:t>
            </a:r>
          </a:p>
        </p:txBody>
      </p:sp>
      <p:sp>
        <p:nvSpPr>
          <p:cNvPr id="23" name="矩形 22"/>
          <p:cNvSpPr/>
          <p:nvPr/>
        </p:nvSpPr>
        <p:spPr>
          <a:xfrm>
            <a:off x="1091925" y="3889732"/>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p>
        </p:txBody>
      </p:sp>
      <p:sp>
        <p:nvSpPr>
          <p:cNvPr id="41" name="矩形 40"/>
          <p:cNvSpPr/>
          <p:nvPr/>
        </p:nvSpPr>
        <p:spPr>
          <a:xfrm>
            <a:off x="1091925" y="1990347"/>
            <a:ext cx="103215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质量检测</a:t>
            </a:r>
          </a:p>
        </p:txBody>
      </p:sp>
      <p:sp>
        <p:nvSpPr>
          <p:cNvPr id="42" name="矩形 41"/>
          <p:cNvSpPr/>
          <p:nvPr/>
        </p:nvSpPr>
        <p:spPr>
          <a:xfrm>
            <a:off x="1091925" y="2465193"/>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数据分析</a:t>
            </a:r>
          </a:p>
        </p:txBody>
      </p:sp>
      <p:sp>
        <p:nvSpPr>
          <p:cNvPr id="43" name="矩形 42"/>
          <p:cNvSpPr/>
          <p:nvPr/>
        </p:nvSpPr>
        <p:spPr>
          <a:xfrm>
            <a:off x="1091925" y="2940039"/>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远程运维</a:t>
            </a:r>
          </a:p>
        </p:txBody>
      </p:sp>
      <p:sp>
        <p:nvSpPr>
          <p:cNvPr id="44" name="矩形 43"/>
          <p:cNvSpPr/>
          <p:nvPr/>
        </p:nvSpPr>
        <p:spPr>
          <a:xfrm>
            <a:off x="1091925" y="3414885"/>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工艺优化</a:t>
            </a:r>
          </a:p>
        </p:txBody>
      </p:sp>
      <p:sp>
        <p:nvSpPr>
          <p:cNvPr id="51" name="矩形 50"/>
          <p:cNvSpPr/>
          <p:nvPr/>
        </p:nvSpPr>
        <p:spPr>
          <a:xfrm>
            <a:off x="4907973" y="3318710"/>
            <a:ext cx="237605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AI</a:t>
            </a: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 解决方案</a:t>
            </a:r>
          </a:p>
        </p:txBody>
      </p:sp>
      <p:sp>
        <p:nvSpPr>
          <p:cNvPr id="61" name="图形 59"/>
          <p:cNvSpPr/>
          <p:nvPr/>
        </p:nvSpPr>
        <p:spPr>
          <a:xfrm>
            <a:off x="5907848" y="2224296"/>
            <a:ext cx="395354" cy="441324"/>
          </a:xfrm>
          <a:custGeom>
            <a:avLst/>
            <a:gdLst>
              <a:gd name="connsiteX0" fmla="*/ 1058334 w 1516945"/>
              <a:gd name="connsiteY0" fmla="*/ 1693333 h 1693333"/>
              <a:gd name="connsiteX1" fmla="*/ 599723 w 1516945"/>
              <a:gd name="connsiteY1" fmla="*/ 1234723 h 1693333"/>
              <a:gd name="connsiteX2" fmla="*/ 1058334 w 1516945"/>
              <a:gd name="connsiteY2" fmla="*/ 776111 h 1693333"/>
              <a:gd name="connsiteX3" fmla="*/ 1516946 w 1516945"/>
              <a:gd name="connsiteY3" fmla="*/ 1234723 h 1693333"/>
              <a:gd name="connsiteX4" fmla="*/ 1058334 w 1516945"/>
              <a:gd name="connsiteY4" fmla="*/ 1693333 h 1693333"/>
              <a:gd name="connsiteX5" fmla="*/ 1058334 w 1516945"/>
              <a:gd name="connsiteY5" fmla="*/ 846667 h 1693333"/>
              <a:gd name="connsiteX6" fmla="*/ 670279 w 1516945"/>
              <a:gd name="connsiteY6" fmla="*/ 1234723 h 1693333"/>
              <a:gd name="connsiteX7" fmla="*/ 1058334 w 1516945"/>
              <a:gd name="connsiteY7" fmla="*/ 1622777 h 1693333"/>
              <a:gd name="connsiteX8" fmla="*/ 1446390 w 1516945"/>
              <a:gd name="connsiteY8" fmla="*/ 1234723 h 1693333"/>
              <a:gd name="connsiteX9" fmla="*/ 1058334 w 1516945"/>
              <a:gd name="connsiteY9" fmla="*/ 846667 h 1693333"/>
              <a:gd name="connsiteX10" fmla="*/ 1043730 w 1516945"/>
              <a:gd name="connsiteY10" fmla="*/ 1448894 h 1693333"/>
              <a:gd name="connsiteX11" fmla="*/ 993846 w 1516945"/>
              <a:gd name="connsiteY11" fmla="*/ 1399011 h 1693333"/>
              <a:gd name="connsiteX12" fmla="*/ 844162 w 1516945"/>
              <a:gd name="connsiteY12" fmla="*/ 1249327 h 1693333"/>
              <a:gd name="connsiteX13" fmla="*/ 894046 w 1516945"/>
              <a:gd name="connsiteY13" fmla="*/ 1199445 h 1693333"/>
              <a:gd name="connsiteX14" fmla="*/ 1043730 w 1516945"/>
              <a:gd name="connsiteY14" fmla="*/ 1349127 h 1693333"/>
              <a:gd name="connsiteX15" fmla="*/ 1293179 w 1516945"/>
              <a:gd name="connsiteY15" fmla="*/ 1099678 h 1693333"/>
              <a:gd name="connsiteX16" fmla="*/ 1343060 w 1516945"/>
              <a:gd name="connsiteY16" fmla="*/ 1149562 h 1693333"/>
              <a:gd name="connsiteX17" fmla="*/ 246945 w 1516945"/>
              <a:gd name="connsiteY17" fmla="*/ 670277 h 1693333"/>
              <a:gd name="connsiteX18" fmla="*/ 246945 w 1516945"/>
              <a:gd name="connsiteY18" fmla="*/ 599722 h 1693333"/>
              <a:gd name="connsiteX19" fmla="*/ 705557 w 1516945"/>
              <a:gd name="connsiteY19" fmla="*/ 599722 h 1693333"/>
              <a:gd name="connsiteX20" fmla="*/ 705557 w 1516945"/>
              <a:gd name="connsiteY20" fmla="*/ 670277 h 1693333"/>
              <a:gd name="connsiteX21" fmla="*/ 246945 w 1516945"/>
              <a:gd name="connsiteY21" fmla="*/ 670277 h 1693333"/>
              <a:gd name="connsiteX22" fmla="*/ 246945 w 1516945"/>
              <a:gd name="connsiteY22" fmla="*/ 317501 h 1693333"/>
              <a:gd name="connsiteX23" fmla="*/ 1128889 w 1516945"/>
              <a:gd name="connsiteY23" fmla="*/ 317501 h 1693333"/>
              <a:gd name="connsiteX24" fmla="*/ 1128889 w 1516945"/>
              <a:gd name="connsiteY24" fmla="*/ 388055 h 1693333"/>
              <a:gd name="connsiteX25" fmla="*/ 246945 w 1516945"/>
              <a:gd name="connsiteY25" fmla="*/ 388055 h 1693333"/>
              <a:gd name="connsiteX26" fmla="*/ 246945 w 1516945"/>
              <a:gd name="connsiteY26" fmla="*/ 317501 h 1693333"/>
              <a:gd name="connsiteX27" fmla="*/ 1305279 w 1516945"/>
              <a:gd name="connsiteY27" fmla="*/ 70556 h 1693333"/>
              <a:gd name="connsiteX28" fmla="*/ 70556 w 1516945"/>
              <a:gd name="connsiteY28" fmla="*/ 70556 h 1693333"/>
              <a:gd name="connsiteX29" fmla="*/ 70556 w 1516945"/>
              <a:gd name="connsiteY29" fmla="*/ 1587500 h 1693333"/>
              <a:gd name="connsiteX30" fmla="*/ 635001 w 1516945"/>
              <a:gd name="connsiteY30" fmla="*/ 1587500 h 1693333"/>
              <a:gd name="connsiteX31" fmla="*/ 635001 w 1516945"/>
              <a:gd name="connsiteY31" fmla="*/ 1658055 h 1693333"/>
              <a:gd name="connsiteX32" fmla="*/ 0 w 1516945"/>
              <a:gd name="connsiteY32" fmla="*/ 1658055 h 1693333"/>
              <a:gd name="connsiteX33" fmla="*/ 0 w 1516945"/>
              <a:gd name="connsiteY33" fmla="*/ 0 h 1693333"/>
              <a:gd name="connsiteX34" fmla="*/ 1375834 w 1516945"/>
              <a:gd name="connsiteY34" fmla="*/ 0 h 1693333"/>
              <a:gd name="connsiteX35" fmla="*/ 1375834 w 1516945"/>
              <a:gd name="connsiteY35" fmla="*/ 776111 h 1693333"/>
              <a:gd name="connsiteX36" fmla="*/ 1305279 w 1516945"/>
              <a:gd name="connsiteY36" fmla="*/ 776111 h 1693333"/>
              <a:gd name="connsiteX37" fmla="*/ 1305279 w 1516945"/>
              <a:gd name="connsiteY37" fmla="*/ 70556 h 169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16945" h="1693333">
                <a:moveTo>
                  <a:pt x="1058334" y="1693333"/>
                </a:moveTo>
                <a:cubicBezTo>
                  <a:pt x="805050" y="1693333"/>
                  <a:pt x="599723" y="1488006"/>
                  <a:pt x="599723" y="1234723"/>
                </a:cubicBezTo>
                <a:cubicBezTo>
                  <a:pt x="599723" y="981438"/>
                  <a:pt x="805050" y="776111"/>
                  <a:pt x="1058334" y="776111"/>
                </a:cubicBezTo>
                <a:cubicBezTo>
                  <a:pt x="1311619" y="776111"/>
                  <a:pt x="1516946" y="981438"/>
                  <a:pt x="1516946" y="1234723"/>
                </a:cubicBezTo>
                <a:cubicBezTo>
                  <a:pt x="1516946" y="1488006"/>
                  <a:pt x="1311619" y="1693333"/>
                  <a:pt x="1058334" y="1693333"/>
                </a:cubicBezTo>
                <a:close/>
                <a:moveTo>
                  <a:pt x="1058334" y="846667"/>
                </a:moveTo>
                <a:cubicBezTo>
                  <a:pt x="844017" y="846667"/>
                  <a:pt x="670279" y="1020405"/>
                  <a:pt x="670279" y="1234723"/>
                </a:cubicBezTo>
                <a:cubicBezTo>
                  <a:pt x="670279" y="1449039"/>
                  <a:pt x="844017" y="1622777"/>
                  <a:pt x="1058334" y="1622777"/>
                </a:cubicBezTo>
                <a:cubicBezTo>
                  <a:pt x="1272652" y="1622777"/>
                  <a:pt x="1446390" y="1449039"/>
                  <a:pt x="1446390" y="1234723"/>
                </a:cubicBezTo>
                <a:cubicBezTo>
                  <a:pt x="1446390" y="1020405"/>
                  <a:pt x="1272652" y="846667"/>
                  <a:pt x="1058334" y="846667"/>
                </a:cubicBezTo>
                <a:close/>
                <a:moveTo>
                  <a:pt x="1043730" y="1448894"/>
                </a:moveTo>
                <a:lnTo>
                  <a:pt x="993846" y="1399011"/>
                </a:lnTo>
                <a:lnTo>
                  <a:pt x="844162" y="1249327"/>
                </a:lnTo>
                <a:lnTo>
                  <a:pt x="894046" y="1199445"/>
                </a:lnTo>
                <a:lnTo>
                  <a:pt x="1043730" y="1349127"/>
                </a:lnTo>
                <a:lnTo>
                  <a:pt x="1293179" y="1099678"/>
                </a:lnTo>
                <a:lnTo>
                  <a:pt x="1343060" y="1149562"/>
                </a:lnTo>
                <a:close/>
                <a:moveTo>
                  <a:pt x="246945" y="670277"/>
                </a:moveTo>
                <a:lnTo>
                  <a:pt x="246945" y="599722"/>
                </a:lnTo>
                <a:lnTo>
                  <a:pt x="705557" y="599722"/>
                </a:lnTo>
                <a:lnTo>
                  <a:pt x="705557" y="670277"/>
                </a:lnTo>
                <a:lnTo>
                  <a:pt x="246945" y="670277"/>
                </a:lnTo>
                <a:close/>
                <a:moveTo>
                  <a:pt x="246945" y="317501"/>
                </a:moveTo>
                <a:lnTo>
                  <a:pt x="1128889" y="317501"/>
                </a:lnTo>
                <a:lnTo>
                  <a:pt x="1128889" y="388055"/>
                </a:lnTo>
                <a:lnTo>
                  <a:pt x="246945" y="388055"/>
                </a:lnTo>
                <a:lnTo>
                  <a:pt x="246945" y="317501"/>
                </a:lnTo>
                <a:close/>
                <a:moveTo>
                  <a:pt x="1305279" y="70556"/>
                </a:moveTo>
                <a:lnTo>
                  <a:pt x="70556" y="70556"/>
                </a:lnTo>
                <a:lnTo>
                  <a:pt x="70556" y="1587500"/>
                </a:lnTo>
                <a:lnTo>
                  <a:pt x="635001" y="1587500"/>
                </a:lnTo>
                <a:lnTo>
                  <a:pt x="635001" y="1658055"/>
                </a:lnTo>
                <a:lnTo>
                  <a:pt x="0" y="1658055"/>
                </a:lnTo>
                <a:lnTo>
                  <a:pt x="0" y="0"/>
                </a:lnTo>
                <a:lnTo>
                  <a:pt x="1375834" y="0"/>
                </a:lnTo>
                <a:lnTo>
                  <a:pt x="1375834" y="776111"/>
                </a:lnTo>
                <a:lnTo>
                  <a:pt x="1305279" y="776111"/>
                </a:lnTo>
                <a:lnTo>
                  <a:pt x="1305279" y="70556"/>
                </a:lnTo>
                <a:close/>
              </a:path>
            </a:pathLst>
          </a:custGeom>
          <a:solidFill>
            <a:schemeClr val="bg1"/>
          </a:solid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3" name="椭圆 62"/>
          <p:cNvSpPr/>
          <p:nvPr/>
        </p:nvSpPr>
        <p:spPr>
          <a:xfrm>
            <a:off x="4876800" y="1829008"/>
            <a:ext cx="2438400" cy="2438400"/>
          </a:xfrm>
          <a:prstGeom prst="ellipse">
            <a:avLst/>
          </a:prstGeom>
          <a:noFill/>
          <a:ln w="6350">
            <a:solidFill>
              <a:srgbClr val="9E1E24">
                <a:alpha val="7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5" name="椭圆 64"/>
          <p:cNvSpPr/>
          <p:nvPr/>
        </p:nvSpPr>
        <p:spPr>
          <a:xfrm>
            <a:off x="4178713" y="2610471"/>
            <a:ext cx="875474" cy="875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软件</a:t>
            </a:r>
            <a:endPar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平台</a:t>
            </a:r>
            <a:endPar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6" name="椭圆 65"/>
          <p:cNvSpPr/>
          <p:nvPr/>
        </p:nvSpPr>
        <p:spPr>
          <a:xfrm>
            <a:off x="7137813" y="2610471"/>
            <a:ext cx="875474" cy="875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硬件</a:t>
            </a:r>
            <a:endPar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体系</a:t>
            </a:r>
          </a:p>
        </p:txBody>
      </p:sp>
      <p:sp>
        <p:nvSpPr>
          <p:cNvPr id="70" name="椭圆 69"/>
          <p:cNvSpPr/>
          <p:nvPr/>
        </p:nvSpPr>
        <p:spPr>
          <a:xfrm>
            <a:off x="493486" y="773835"/>
            <a:ext cx="4726130" cy="4726130"/>
          </a:xfrm>
          <a:prstGeom prst="ellipse">
            <a:avLst/>
          </a:prstGeom>
          <a:noFill/>
          <a:ln w="6350">
            <a:gradFill flip="none" rotWithShape="1">
              <a:gsLst>
                <a:gs pos="0">
                  <a:schemeClr val="accent1">
                    <a:alpha val="50000"/>
                  </a:schemeClr>
                </a:gs>
                <a:gs pos="9000">
                  <a:schemeClr val="accent1">
                    <a:alpha val="0"/>
                  </a:schemeClr>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75" name="矩形 74"/>
          <p:cNvSpPr/>
          <p:nvPr/>
        </p:nvSpPr>
        <p:spPr>
          <a:xfrm>
            <a:off x="10350917" y="3889732"/>
            <a:ext cx="148502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颜色数据推优</a:t>
            </a:r>
          </a:p>
        </p:txBody>
      </p:sp>
      <p:sp>
        <p:nvSpPr>
          <p:cNvPr id="76" name="矩形 75"/>
          <p:cNvSpPr/>
          <p:nvPr/>
        </p:nvSpPr>
        <p:spPr>
          <a:xfrm>
            <a:off x="10350917" y="2021125"/>
            <a:ext cx="103215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条码包装</a:t>
            </a:r>
          </a:p>
        </p:txBody>
      </p:sp>
      <p:sp>
        <p:nvSpPr>
          <p:cNvPr id="77" name="矩形 76"/>
          <p:cNvSpPr/>
          <p:nvPr/>
        </p:nvSpPr>
        <p:spPr>
          <a:xfrm>
            <a:off x="10350917" y="2442110"/>
            <a:ext cx="169630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隐形二维码检测</a:t>
            </a:r>
          </a:p>
        </p:txBody>
      </p:sp>
      <p:sp>
        <p:nvSpPr>
          <p:cNvPr id="78" name="矩形 77"/>
          <p:cNvSpPr/>
          <p:nvPr/>
        </p:nvSpPr>
        <p:spPr>
          <a:xfrm>
            <a:off x="10350917" y="2863095"/>
            <a:ext cx="1115009"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分拣</a:t>
            </a:r>
          </a:p>
        </p:txBody>
      </p:sp>
      <p:sp>
        <p:nvSpPr>
          <p:cNvPr id="79" name="矩形 78"/>
          <p:cNvSpPr/>
          <p:nvPr/>
        </p:nvSpPr>
        <p:spPr>
          <a:xfrm>
            <a:off x="10350917" y="3284080"/>
            <a:ext cx="160072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核心膜类产品</a:t>
            </a:r>
            <a:br>
              <a:rPr kumimoji="0" lang="en-US" altLang="zh-CN"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b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生产数据分析</a:t>
            </a:r>
          </a:p>
        </p:txBody>
      </p:sp>
      <p:pic>
        <p:nvPicPr>
          <p:cNvPr id="10" name="图片 9"/>
          <p:cNvPicPr>
            <a:picLocks noChangeAspect="1"/>
          </p:cNvPicPr>
          <p:nvPr/>
        </p:nvPicPr>
        <p:blipFill rotWithShape="1">
          <a:blip r:embed="rId10" cstate="email">
            <a:extLst>
              <a:ext uri="{28A0092B-C50C-407E-A947-70E740481C1C}">
                <a14:useLocalDpi xmlns:a14="http://schemas.microsoft.com/office/drawing/2010/main"/>
              </a:ext>
            </a:extLst>
          </a:blip>
          <a:srcRect/>
          <a:stretch>
            <a:fillRect/>
          </a:stretch>
        </p:blipFill>
        <p:spPr>
          <a:xfrm>
            <a:off x="10205536" y="2066415"/>
            <a:ext cx="204030" cy="184122"/>
          </a:xfrm>
          <a:prstGeom prst="rect">
            <a:avLst/>
          </a:prstGeom>
        </p:spPr>
      </p:pic>
      <p:pic>
        <p:nvPicPr>
          <p:cNvPr id="14" name="图片 13"/>
          <p:cNvPicPr>
            <a:picLocks noChangeAspect="1"/>
          </p:cNvPicPr>
          <p:nvPr/>
        </p:nvPicPr>
        <p:blipFill rotWithShape="1">
          <a:blip r:embed="rId11" cstate="email">
            <a:extLst>
              <a:ext uri="{28A0092B-C50C-407E-A947-70E740481C1C}">
                <a14:useLocalDpi xmlns:a14="http://schemas.microsoft.com/office/drawing/2010/main"/>
              </a:ext>
            </a:extLst>
          </a:blip>
          <a:srcRect/>
          <a:stretch>
            <a:fillRect/>
          </a:stretch>
        </p:blipFill>
        <p:spPr>
          <a:xfrm>
            <a:off x="10195350" y="2490202"/>
            <a:ext cx="202000" cy="182290"/>
          </a:xfrm>
          <a:prstGeom prst="rect">
            <a:avLst/>
          </a:prstGeom>
        </p:spPr>
      </p:pic>
      <p:pic>
        <p:nvPicPr>
          <p:cNvPr id="16" name="图片 15"/>
          <p:cNvPicPr>
            <a:picLocks noChangeAspect="1"/>
          </p:cNvPicPr>
          <p:nvPr/>
        </p:nvPicPr>
        <p:blipFill rotWithShape="1">
          <a:blip r:embed="rId12" cstate="email">
            <a:extLst>
              <a:ext uri="{28A0092B-C50C-407E-A947-70E740481C1C}">
                <a14:useLocalDpi xmlns:a14="http://schemas.microsoft.com/office/drawing/2010/main"/>
              </a:ext>
            </a:extLst>
          </a:blip>
          <a:srcRect/>
          <a:stretch>
            <a:fillRect/>
          </a:stretch>
        </p:blipFill>
        <p:spPr>
          <a:xfrm>
            <a:off x="10218688" y="3333761"/>
            <a:ext cx="224836" cy="202898"/>
          </a:xfrm>
          <a:prstGeom prst="rect">
            <a:avLst/>
          </a:prstGeom>
        </p:spPr>
      </p:pic>
      <p:sp>
        <p:nvSpPr>
          <p:cNvPr id="98" name="TextBox 54"/>
          <p:cNvSpPr txBox="1"/>
          <p:nvPr/>
        </p:nvSpPr>
        <p:spPr>
          <a:xfrm>
            <a:off x="957199"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100" normalizeH="0" baseline="0" noProof="0" dirty="0" err="1">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智能</a:t>
            </a: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化提升</a:t>
            </a:r>
            <a:endParaRPr kumimoji="0" lang="en-US" altLang="zh-CN" sz="8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99" name="TextBox 54"/>
          <p:cNvSpPr txBox="1"/>
          <p:nvPr/>
        </p:nvSpPr>
        <p:spPr>
          <a:xfrm>
            <a:off x="609248" y="5516585"/>
            <a:ext cx="24959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ID</a:t>
            </a: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读码准确率可达 </a:t>
            </a: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99.99%</a:t>
            </a:r>
            <a:endParaRPr kumimoji="0" lang="en-US" altLang="zh-CN" sz="9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100" name="TextBox 54"/>
          <p:cNvSpPr txBox="1"/>
          <p:nvPr/>
        </p:nvSpPr>
        <p:spPr>
          <a:xfrm>
            <a:off x="609248" y="5736828"/>
            <a:ext cx="24959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lt"/>
              </a:rPr>
              <a:t>无人分拣，灵活配置</a:t>
            </a:r>
            <a:endParaRPr kumimoji="0" lang="en-US" altLang="zh-CN" sz="9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101" name="TextBox 54"/>
          <p:cNvSpPr txBox="1"/>
          <p:nvPr/>
        </p:nvSpPr>
        <p:spPr>
          <a:xfrm>
            <a:off x="609248" y="5957072"/>
            <a:ext cx="24959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出入库信息化管理</a:t>
            </a:r>
          </a:p>
        </p:txBody>
      </p:sp>
      <p:sp>
        <p:nvSpPr>
          <p:cNvPr id="103" name="TextBox 55"/>
          <p:cNvSpPr txBox="1"/>
          <p:nvPr/>
        </p:nvSpPr>
        <p:spPr>
          <a:xfrm>
            <a:off x="3783066"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工艺优化</a:t>
            </a:r>
          </a:p>
        </p:txBody>
      </p:sp>
      <p:sp>
        <p:nvSpPr>
          <p:cNvPr id="104" name="TextBox 55"/>
          <p:cNvSpPr txBox="1"/>
          <p:nvPr/>
        </p:nvSpPr>
        <p:spPr>
          <a:xfrm>
            <a:off x="3603507" y="5516585"/>
            <a:ext cx="215911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大数据准确判断工艺质量</a:t>
            </a:r>
          </a:p>
        </p:txBody>
      </p:sp>
      <p:sp>
        <p:nvSpPr>
          <p:cNvPr id="105" name="TextBox 55"/>
          <p:cNvSpPr txBox="1"/>
          <p:nvPr/>
        </p:nvSpPr>
        <p:spPr>
          <a:xfrm>
            <a:off x="3603507" y="5736828"/>
            <a:ext cx="215911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产品预研成本低，周期短</a:t>
            </a:r>
          </a:p>
        </p:txBody>
      </p:sp>
      <p:sp>
        <p:nvSpPr>
          <p:cNvPr id="106" name="TextBox 55"/>
          <p:cNvSpPr txBox="1"/>
          <p:nvPr/>
        </p:nvSpPr>
        <p:spPr>
          <a:xfrm>
            <a:off x="3603507" y="5957072"/>
            <a:ext cx="215911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机构方案更精密合理</a:t>
            </a:r>
          </a:p>
        </p:txBody>
      </p:sp>
      <p:sp>
        <p:nvSpPr>
          <p:cNvPr id="108" name="TextBox 58"/>
          <p:cNvSpPr txBox="1"/>
          <p:nvPr/>
        </p:nvSpPr>
        <p:spPr>
          <a:xfrm>
            <a:off x="6608933"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系统交付</a:t>
            </a:r>
          </a:p>
        </p:txBody>
      </p:sp>
      <p:sp>
        <p:nvSpPr>
          <p:cNvPr id="109" name="TextBox 58"/>
          <p:cNvSpPr txBox="1"/>
          <p:nvPr/>
        </p:nvSpPr>
        <p:spPr>
          <a:xfrm>
            <a:off x="6388217" y="5516585"/>
            <a:ext cx="224143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交付项目突破单点</a:t>
            </a:r>
          </a:p>
        </p:txBody>
      </p:sp>
      <p:sp>
        <p:nvSpPr>
          <p:cNvPr id="110" name="TextBox 58"/>
          <p:cNvSpPr txBox="1"/>
          <p:nvPr/>
        </p:nvSpPr>
        <p:spPr>
          <a:xfrm>
            <a:off x="6388217" y="5736828"/>
            <a:ext cx="224143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一站式提供解决方案</a:t>
            </a:r>
            <a:endPar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1" name="TextBox 58"/>
          <p:cNvSpPr txBox="1"/>
          <p:nvPr/>
        </p:nvSpPr>
        <p:spPr>
          <a:xfrm>
            <a:off x="6388217" y="5957072"/>
            <a:ext cx="224143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6</a:t>
            </a: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个月内启动</a:t>
            </a: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14</a:t>
            </a: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个项目</a:t>
            </a:r>
            <a:endPar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3" name="TextBox 63"/>
          <p:cNvSpPr txBox="1"/>
          <p:nvPr/>
        </p:nvSpPr>
        <p:spPr>
          <a:xfrm>
            <a:off x="9434801"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敏捷运维</a:t>
            </a:r>
          </a:p>
        </p:txBody>
      </p:sp>
      <p:sp>
        <p:nvSpPr>
          <p:cNvPr id="114" name="TextBox 63"/>
          <p:cNvSpPr txBox="1"/>
          <p:nvPr/>
        </p:nvSpPr>
        <p:spPr>
          <a:xfrm>
            <a:off x="9019160" y="5516585"/>
            <a:ext cx="263128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应用热插拔，随意增减、修改</a:t>
            </a:r>
            <a:endPar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5" name="TextBox 63"/>
          <p:cNvSpPr txBox="1"/>
          <p:nvPr/>
        </p:nvSpPr>
        <p:spPr>
          <a:xfrm>
            <a:off x="9019160" y="5736828"/>
            <a:ext cx="263128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新需求无需依赖重新开发，可自行增减</a:t>
            </a:r>
          </a:p>
        </p:txBody>
      </p:sp>
      <p:cxnSp>
        <p:nvCxnSpPr>
          <p:cNvPr id="116" name="直接连接符 115"/>
          <p:cNvCxnSpPr/>
          <p:nvPr/>
        </p:nvCxnSpPr>
        <p:spPr>
          <a:xfrm>
            <a:off x="3209925" y="5330865"/>
            <a:ext cx="0" cy="82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6096000" y="5330865"/>
            <a:ext cx="0" cy="82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8753475" y="5330865"/>
            <a:ext cx="0" cy="82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Helvetica Neue Medium"/>
              </a:rPr>
              <a:t>产品方案</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Helvetica Neue Medium"/>
              </a:rPr>
              <a:t> ·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Helvetica Neue Medium"/>
              </a:rPr>
              <a:t>智能制造</a:t>
            </a:r>
          </a:p>
        </p:txBody>
      </p:sp>
      <p:grpSp>
        <p:nvGrpSpPr>
          <p:cNvPr id="2" name="组合 1"/>
          <p:cNvGrpSpPr/>
          <p:nvPr/>
        </p:nvGrpSpPr>
        <p:grpSpPr>
          <a:xfrm>
            <a:off x="4120515" y="288290"/>
            <a:ext cx="3950970" cy="276860"/>
            <a:chOff x="6489" y="454"/>
            <a:chExt cx="6222" cy="436"/>
          </a:xfrm>
        </p:grpSpPr>
        <p:sp>
          <p:nvSpPr>
            <p:cNvPr id="83" name="文本框 82"/>
            <p:cNvSpPr txBox="1"/>
            <p:nvPr/>
          </p:nvSpPr>
          <p:spPr>
            <a:xfrm>
              <a:off x="6489" y="454"/>
              <a:ext cx="6222" cy="436"/>
            </a:xfrm>
            <a:prstGeom prst="rect">
              <a:avLst/>
            </a:prstGeom>
            <a:noFill/>
          </p:spPr>
          <p:txBody>
            <a:bodyPr wrap="square">
              <a:spAutoFit/>
            </a:bodyPr>
            <a:lstStyle>
              <a:defPPr>
                <a:defRPr lang="zh-CN"/>
              </a:defPPr>
              <a:lvl1pPr>
                <a:defRPr sz="2000">
                  <a:solidFill>
                    <a:schemeClr val="bg1">
                      <a:lumMod val="85000"/>
                    </a:schemeClr>
                  </a:solidFill>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SMore Factory   </a:t>
              </a:r>
              <a:r>
                <a:rPr kumimoji="0" lang="zh-CN" altLang="en-US"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软件平台</a:t>
              </a:r>
              <a:r>
                <a:rPr kumimoji="0" lang="en-US" altLang="zh-CN"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zh-CN" altLang="en-US"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硬件体系   整机设备</a:t>
              </a:r>
            </a:p>
          </p:txBody>
        </p:sp>
        <p:cxnSp>
          <p:nvCxnSpPr>
            <p:cNvPr id="92" name="直接连接符 91"/>
            <p:cNvCxnSpPr/>
            <p:nvPr/>
          </p:nvCxnSpPr>
          <p:spPr>
            <a:xfrm>
              <a:off x="7054"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8798"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908"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1029"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2134"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56696717"/>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493486" y="745549"/>
            <a:ext cx="11205028" cy="583565"/>
          </a:xfrm>
          <a:prstGeom prst="rect">
            <a:avLst/>
          </a:prstGeom>
          <a:noFill/>
        </p:spPr>
        <p:txBody>
          <a:bodyPr wrap="square">
            <a:spAutoFit/>
          </a:bodyPr>
          <a:lstStyle>
            <a:defPPr>
              <a:defRPr lang="zh-CN"/>
            </a:defPPr>
            <a:lvl1pPr algn="ctr">
              <a:defRPr sz="3200">
                <a:gradFill flip="none" rotWithShape="1">
                  <a:gsLst>
                    <a:gs pos="0">
                      <a:schemeClr val="bg1"/>
                    </a:gs>
                    <a:gs pos="100000">
                      <a:schemeClr val="accent1">
                        <a:lumMod val="60000"/>
                        <a:lumOff val="40000"/>
                      </a:schemeClr>
                    </a:gs>
                  </a:gsLst>
                  <a:lin ang="4800000" scaled="0"/>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智能制造：</a:t>
            </a:r>
            <a:r>
              <a:rPr kumimoji="0" lang="zh-CN" altLang="en-US" sz="3200" b="0" i="0" u="none" strike="noStrike" kern="1200" cap="none" spc="0" normalizeH="0" baseline="0" noProof="0" dirty="0">
                <a:ln>
                  <a:noFill/>
                </a:ln>
                <a:solidFill>
                  <a:srgbClr val="A23034"/>
                </a:solidFill>
                <a:effectLst/>
                <a:uLnTx/>
                <a:uFillTx/>
                <a:latin typeface="Arial" panose="020B0604020202020204" pitchFamily="34" charset="0"/>
                <a:ea typeface="黑体" panose="02010609060101010101" pitchFamily="49" charset="-122"/>
                <a:cs typeface="Arial" panose="020B0604020202020204" pitchFamily="34" charset="0"/>
              </a:rPr>
              <a:t>核心算法能力</a:t>
            </a:r>
          </a:p>
        </p:txBody>
      </p:sp>
      <p:sp useBgFill="1">
        <p:nvSpPr>
          <p:cNvPr id="65" name="矩形: 圆顶角 64"/>
          <p:cNvSpPr/>
          <p:nvPr/>
        </p:nvSpPr>
        <p:spPr>
          <a:xfrm flipV="1">
            <a:off x="3457467"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useBgFill="1">
        <p:nvSpPr>
          <p:cNvPr id="50" name="矩形: 圆顶角 49"/>
          <p:cNvSpPr/>
          <p:nvPr/>
        </p:nvSpPr>
        <p:spPr>
          <a:xfrm flipV="1">
            <a:off x="673141"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useBgFill="1">
        <p:nvSpPr>
          <p:cNvPr id="73" name="矩形: 圆顶角 72"/>
          <p:cNvSpPr/>
          <p:nvPr/>
        </p:nvSpPr>
        <p:spPr>
          <a:xfrm flipV="1">
            <a:off x="6231999"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useBgFill="1">
        <p:nvSpPr>
          <p:cNvPr id="77" name="矩形: 圆顶角 76"/>
          <p:cNvSpPr/>
          <p:nvPr/>
        </p:nvSpPr>
        <p:spPr>
          <a:xfrm flipV="1">
            <a:off x="9006531"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 name="文本框 32"/>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产品方案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智能制造</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
        <p:nvSpPr>
          <p:cNvPr id="54" name="矩形: 圆顶角 53"/>
          <p:cNvSpPr/>
          <p:nvPr/>
        </p:nvSpPr>
        <p:spPr>
          <a:xfrm flipV="1">
            <a:off x="673141"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5" name="矩形: 圆顶角 54"/>
          <p:cNvSpPr/>
          <p:nvPr/>
        </p:nvSpPr>
        <p:spPr>
          <a:xfrm flipV="1">
            <a:off x="3447673"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6" name="矩形: 圆顶角 55"/>
          <p:cNvSpPr/>
          <p:nvPr/>
        </p:nvSpPr>
        <p:spPr>
          <a:xfrm flipV="1">
            <a:off x="6231999"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7" name="矩形: 圆顶角 56"/>
          <p:cNvSpPr/>
          <p:nvPr/>
        </p:nvSpPr>
        <p:spPr>
          <a:xfrm flipV="1">
            <a:off x="9006531"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7" name="文本框 66"/>
          <p:cNvSpPr txBox="1"/>
          <p:nvPr/>
        </p:nvSpPr>
        <p:spPr>
          <a:xfrm>
            <a:off x="4093748" y="4653241"/>
            <a:ext cx="1239766" cy="307777"/>
          </a:xfrm>
          <a:prstGeom prst="rect">
            <a:avLst/>
          </a:prstGeom>
          <a:noFill/>
          <a:ln w="9525">
            <a:noFill/>
          </a:ln>
        </p:spPr>
        <p:txBody>
          <a:bodyPr wrap="square" lIns="0" tIns="0" rIns="0" bIns="0">
            <a:spAutoFit/>
          </a:bodyPr>
          <a:lstStyle>
            <a:defPPr>
              <a:defRPr lang="zh-CN"/>
            </a:defPPr>
            <a:lvl1pPr algn="ctr">
              <a:defRPr sz="2000" b="1">
                <a:gradFill>
                  <a:gsLst>
                    <a:gs pos="0">
                      <a:schemeClr val="bg1"/>
                    </a:gs>
                    <a:gs pos="100000">
                      <a:schemeClr val="accent1"/>
                    </a:gs>
                  </a:gsLst>
                  <a:lin ang="5400000" scaled="1"/>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AI OCR</a:t>
            </a:r>
          </a:p>
        </p:txBody>
      </p:sp>
      <p:sp>
        <p:nvSpPr>
          <p:cNvPr id="68" name="文本框 67"/>
          <p:cNvSpPr txBox="1"/>
          <p:nvPr/>
        </p:nvSpPr>
        <p:spPr>
          <a:xfrm>
            <a:off x="3762605" y="5128262"/>
            <a:ext cx="1902052"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文本检测识别</a:t>
            </a:r>
          </a:p>
        </p:txBody>
      </p:sp>
      <p:cxnSp>
        <p:nvCxnSpPr>
          <p:cNvPr id="70" name="直接连接符 69"/>
          <p:cNvCxnSpPr/>
          <p:nvPr/>
        </p:nvCxnSpPr>
        <p:spPr>
          <a:xfrm>
            <a:off x="4353631"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09422" y="4653241"/>
            <a:ext cx="1239766" cy="307777"/>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分割</a:t>
            </a:r>
          </a:p>
        </p:txBody>
      </p:sp>
      <p:sp>
        <p:nvSpPr>
          <p:cNvPr id="6" name="文本框 5"/>
          <p:cNvSpPr txBox="1"/>
          <p:nvPr/>
        </p:nvSpPr>
        <p:spPr>
          <a:xfrm>
            <a:off x="937943" y="5128262"/>
            <a:ext cx="1982724"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缺陷像素级识别</a:t>
            </a:r>
          </a:p>
        </p:txBody>
      </p:sp>
      <p:cxnSp>
        <p:nvCxnSpPr>
          <p:cNvPr id="64" name="直接连接符 63"/>
          <p:cNvCxnSpPr/>
          <p:nvPr/>
        </p:nvCxnSpPr>
        <p:spPr>
          <a:xfrm>
            <a:off x="1569305"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6868280" y="4653241"/>
            <a:ext cx="1239766" cy="307777"/>
          </a:xfrm>
          <a:prstGeom prst="rect">
            <a:avLst/>
          </a:prstGeom>
          <a:noFill/>
          <a:ln w="9525">
            <a:noFill/>
          </a:ln>
        </p:spPr>
        <p:txBody>
          <a:bodyPr wrap="square" lIns="0" tIns="0" rIns="0" bIns="0">
            <a:spAutoFit/>
          </a:bodyPr>
          <a:lstStyle>
            <a:defPPr>
              <a:defRPr lang="zh-CN"/>
            </a:defPPr>
            <a:lvl1pPr algn="ctr">
              <a:defRPr sz="2000" b="1">
                <a:gradFill>
                  <a:gsLst>
                    <a:gs pos="0">
                      <a:schemeClr val="bg1"/>
                    </a:gs>
                    <a:gs pos="100000">
                      <a:schemeClr val="accent1"/>
                    </a:gs>
                  </a:gsLst>
                  <a:lin ang="5400000" scaled="1"/>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检测</a:t>
            </a:r>
          </a:p>
        </p:txBody>
      </p:sp>
      <p:sp>
        <p:nvSpPr>
          <p:cNvPr id="75" name="文本框 74"/>
          <p:cNvSpPr txBox="1"/>
          <p:nvPr/>
        </p:nvSpPr>
        <p:spPr>
          <a:xfrm>
            <a:off x="6282647" y="5128262"/>
            <a:ext cx="2411032"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目标分析、定位、计数</a:t>
            </a:r>
          </a:p>
        </p:txBody>
      </p:sp>
      <p:cxnSp>
        <p:nvCxnSpPr>
          <p:cNvPr id="76" name="直接连接符 75"/>
          <p:cNvCxnSpPr/>
          <p:nvPr/>
        </p:nvCxnSpPr>
        <p:spPr>
          <a:xfrm>
            <a:off x="7128163"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9642812" y="4653241"/>
            <a:ext cx="1239766" cy="307777"/>
          </a:xfrm>
          <a:prstGeom prst="rect">
            <a:avLst/>
          </a:prstGeom>
          <a:noFill/>
          <a:ln w="9525">
            <a:noFill/>
          </a:ln>
        </p:spPr>
        <p:txBody>
          <a:bodyPr wrap="square" lIns="0" tIns="0" rIns="0" bIns="0">
            <a:spAutoFit/>
          </a:bodyPr>
          <a:lstStyle>
            <a:defPPr>
              <a:defRPr lang="zh-CN"/>
            </a:defPPr>
            <a:lvl1pPr algn="ctr">
              <a:defRPr sz="2000" b="1">
                <a:gradFill>
                  <a:gsLst>
                    <a:gs pos="0">
                      <a:schemeClr val="bg1"/>
                    </a:gs>
                    <a:gs pos="100000">
                      <a:schemeClr val="accent1"/>
                    </a:gs>
                  </a:gsLst>
                  <a:lin ang="5400000" scaled="1"/>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分类</a:t>
            </a:r>
          </a:p>
        </p:txBody>
      </p:sp>
      <p:sp>
        <p:nvSpPr>
          <p:cNvPr id="79" name="文本框 78"/>
          <p:cNvSpPr txBox="1"/>
          <p:nvPr/>
        </p:nvSpPr>
        <p:spPr>
          <a:xfrm>
            <a:off x="9311669" y="5128262"/>
            <a:ext cx="1902052"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多类别区分</a:t>
            </a:r>
          </a:p>
        </p:txBody>
      </p:sp>
      <p:cxnSp>
        <p:nvCxnSpPr>
          <p:cNvPr id="80" name="直接连接符 79"/>
          <p:cNvCxnSpPr/>
          <p:nvPr/>
        </p:nvCxnSpPr>
        <p:spPr>
          <a:xfrm>
            <a:off x="9902695"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pic>
        <p:nvPicPr>
          <p:cNvPr id="87" name="图片 86"/>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3447673" y="1895249"/>
            <a:ext cx="2512329" cy="2629534"/>
          </a:xfrm>
          <a:custGeom>
            <a:avLst/>
            <a:gdLst>
              <a:gd name="connsiteX0" fmla="*/ 75370 w 2512329"/>
              <a:gd name="connsiteY0" fmla="*/ 0 h 2629534"/>
              <a:gd name="connsiteX1" fmla="*/ 2436958 w 2512329"/>
              <a:gd name="connsiteY1" fmla="*/ 0 h 2629534"/>
              <a:gd name="connsiteX2" fmla="*/ 2512329 w 2512329"/>
              <a:gd name="connsiteY2" fmla="*/ 75370 h 2629534"/>
              <a:gd name="connsiteX3" fmla="*/ 2512329 w 2512329"/>
              <a:gd name="connsiteY3" fmla="*/ 2629534 h 2629534"/>
              <a:gd name="connsiteX4" fmla="*/ 0 w 2512329"/>
              <a:gd name="connsiteY4" fmla="*/ 2629534 h 2629534"/>
              <a:gd name="connsiteX5" fmla="*/ 0 w 2512329"/>
              <a:gd name="connsiteY5" fmla="*/ 75370 h 2629534"/>
              <a:gd name="connsiteX6" fmla="*/ 75370 w 2512329"/>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9" h="2629534">
                <a:moveTo>
                  <a:pt x="75370" y="0"/>
                </a:moveTo>
                <a:lnTo>
                  <a:pt x="2436958" y="0"/>
                </a:lnTo>
                <a:cubicBezTo>
                  <a:pt x="2478584" y="0"/>
                  <a:pt x="2512329" y="33744"/>
                  <a:pt x="2512329" y="75370"/>
                </a:cubicBezTo>
                <a:lnTo>
                  <a:pt x="2512329" y="2629534"/>
                </a:lnTo>
                <a:lnTo>
                  <a:pt x="0" y="2629534"/>
                </a:lnTo>
                <a:lnTo>
                  <a:pt x="0" y="75370"/>
                </a:lnTo>
                <a:cubicBezTo>
                  <a:pt x="0" y="33744"/>
                  <a:pt x="33744" y="0"/>
                  <a:pt x="75370" y="0"/>
                </a:cubicBezTo>
                <a:close/>
              </a:path>
            </a:pathLst>
          </a:custGeom>
          <a:ln w="3175">
            <a:solidFill>
              <a:schemeClr val="accent1"/>
            </a:solidFill>
          </a:ln>
        </p:spPr>
      </p:pic>
      <p:pic>
        <p:nvPicPr>
          <p:cNvPr id="88" name="图片 87"/>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673141" y="1895249"/>
            <a:ext cx="2512328" cy="2629534"/>
          </a:xfrm>
          <a:custGeom>
            <a:avLst/>
            <a:gdLst>
              <a:gd name="connsiteX0" fmla="*/ 75370 w 2512328"/>
              <a:gd name="connsiteY0" fmla="*/ 0 h 2629534"/>
              <a:gd name="connsiteX1" fmla="*/ 2436958 w 2512328"/>
              <a:gd name="connsiteY1" fmla="*/ 0 h 2629534"/>
              <a:gd name="connsiteX2" fmla="*/ 2512328 w 2512328"/>
              <a:gd name="connsiteY2" fmla="*/ 75370 h 2629534"/>
              <a:gd name="connsiteX3" fmla="*/ 2512328 w 2512328"/>
              <a:gd name="connsiteY3" fmla="*/ 2629534 h 2629534"/>
              <a:gd name="connsiteX4" fmla="*/ 0 w 2512328"/>
              <a:gd name="connsiteY4" fmla="*/ 2629534 h 2629534"/>
              <a:gd name="connsiteX5" fmla="*/ 0 w 2512328"/>
              <a:gd name="connsiteY5" fmla="*/ 75370 h 2629534"/>
              <a:gd name="connsiteX6" fmla="*/ 75370 w 2512328"/>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8" h="2629534">
                <a:moveTo>
                  <a:pt x="75370" y="0"/>
                </a:moveTo>
                <a:lnTo>
                  <a:pt x="2436958" y="0"/>
                </a:lnTo>
                <a:cubicBezTo>
                  <a:pt x="2478584" y="0"/>
                  <a:pt x="2512328" y="33744"/>
                  <a:pt x="2512328" y="75370"/>
                </a:cubicBezTo>
                <a:lnTo>
                  <a:pt x="2512328" y="2629534"/>
                </a:lnTo>
                <a:lnTo>
                  <a:pt x="0" y="2629534"/>
                </a:lnTo>
                <a:lnTo>
                  <a:pt x="0" y="75370"/>
                </a:lnTo>
                <a:cubicBezTo>
                  <a:pt x="0" y="33744"/>
                  <a:pt x="33744" y="0"/>
                  <a:pt x="75370" y="0"/>
                </a:cubicBezTo>
                <a:close/>
              </a:path>
            </a:pathLst>
          </a:custGeom>
          <a:ln w="3175">
            <a:solidFill>
              <a:schemeClr val="accent1"/>
            </a:solidFill>
          </a:ln>
        </p:spPr>
      </p:pic>
      <p:pic>
        <p:nvPicPr>
          <p:cNvPr id="86" name="图片 85"/>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6231999" y="1895249"/>
            <a:ext cx="2512327" cy="2629534"/>
          </a:xfrm>
          <a:custGeom>
            <a:avLst/>
            <a:gdLst>
              <a:gd name="connsiteX0" fmla="*/ 75370 w 2512327"/>
              <a:gd name="connsiteY0" fmla="*/ 0 h 2629534"/>
              <a:gd name="connsiteX1" fmla="*/ 2436957 w 2512327"/>
              <a:gd name="connsiteY1" fmla="*/ 0 h 2629534"/>
              <a:gd name="connsiteX2" fmla="*/ 2512327 w 2512327"/>
              <a:gd name="connsiteY2" fmla="*/ 75370 h 2629534"/>
              <a:gd name="connsiteX3" fmla="*/ 2512327 w 2512327"/>
              <a:gd name="connsiteY3" fmla="*/ 2629534 h 2629534"/>
              <a:gd name="connsiteX4" fmla="*/ 0 w 2512327"/>
              <a:gd name="connsiteY4" fmla="*/ 2629534 h 2629534"/>
              <a:gd name="connsiteX5" fmla="*/ 0 w 2512327"/>
              <a:gd name="connsiteY5" fmla="*/ 75370 h 2629534"/>
              <a:gd name="connsiteX6" fmla="*/ 75370 w 2512327"/>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7" h="2629534">
                <a:moveTo>
                  <a:pt x="75370" y="0"/>
                </a:moveTo>
                <a:lnTo>
                  <a:pt x="2436957" y="0"/>
                </a:lnTo>
                <a:cubicBezTo>
                  <a:pt x="2478583" y="0"/>
                  <a:pt x="2512327" y="33744"/>
                  <a:pt x="2512327" y="75370"/>
                </a:cubicBezTo>
                <a:lnTo>
                  <a:pt x="2512327" y="2629534"/>
                </a:lnTo>
                <a:lnTo>
                  <a:pt x="0" y="2629534"/>
                </a:lnTo>
                <a:lnTo>
                  <a:pt x="0" y="75370"/>
                </a:lnTo>
                <a:cubicBezTo>
                  <a:pt x="0" y="33744"/>
                  <a:pt x="33743" y="0"/>
                  <a:pt x="75370" y="0"/>
                </a:cubicBezTo>
                <a:close/>
              </a:path>
            </a:pathLst>
          </a:custGeom>
          <a:ln w="3175">
            <a:solidFill>
              <a:schemeClr val="accent1"/>
            </a:solidFill>
          </a:ln>
        </p:spPr>
      </p:pic>
      <p:pic>
        <p:nvPicPr>
          <p:cNvPr id="85" name="图片 84"/>
          <p:cNvPicPr/>
          <p:nvPr/>
        </p:nvPicPr>
        <p:blipFill rotWithShape="1">
          <a:blip r:embed="rId5" cstate="email">
            <a:extLst>
              <a:ext uri="{28A0092B-C50C-407E-A947-70E740481C1C}">
                <a14:useLocalDpi xmlns:a14="http://schemas.microsoft.com/office/drawing/2010/main"/>
              </a:ext>
            </a:extLst>
          </a:blip>
          <a:srcRect/>
          <a:stretch>
            <a:fillRect/>
          </a:stretch>
        </p:blipFill>
        <p:spPr>
          <a:xfrm>
            <a:off x="9006531" y="1895249"/>
            <a:ext cx="2512328" cy="2629534"/>
          </a:xfrm>
          <a:custGeom>
            <a:avLst/>
            <a:gdLst>
              <a:gd name="connsiteX0" fmla="*/ 75370 w 2512328"/>
              <a:gd name="connsiteY0" fmla="*/ 0 h 2629534"/>
              <a:gd name="connsiteX1" fmla="*/ 2436958 w 2512328"/>
              <a:gd name="connsiteY1" fmla="*/ 0 h 2629534"/>
              <a:gd name="connsiteX2" fmla="*/ 2512328 w 2512328"/>
              <a:gd name="connsiteY2" fmla="*/ 75370 h 2629534"/>
              <a:gd name="connsiteX3" fmla="*/ 2512328 w 2512328"/>
              <a:gd name="connsiteY3" fmla="*/ 2629534 h 2629534"/>
              <a:gd name="connsiteX4" fmla="*/ 0 w 2512328"/>
              <a:gd name="connsiteY4" fmla="*/ 2629534 h 2629534"/>
              <a:gd name="connsiteX5" fmla="*/ 0 w 2512328"/>
              <a:gd name="connsiteY5" fmla="*/ 75370 h 2629534"/>
              <a:gd name="connsiteX6" fmla="*/ 75370 w 2512328"/>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8" h="2629534">
                <a:moveTo>
                  <a:pt x="75370" y="0"/>
                </a:moveTo>
                <a:lnTo>
                  <a:pt x="2436958" y="0"/>
                </a:lnTo>
                <a:cubicBezTo>
                  <a:pt x="2478584" y="0"/>
                  <a:pt x="2512328" y="33744"/>
                  <a:pt x="2512328" y="75370"/>
                </a:cubicBezTo>
                <a:lnTo>
                  <a:pt x="2512328" y="2629534"/>
                </a:lnTo>
                <a:lnTo>
                  <a:pt x="0" y="2629534"/>
                </a:lnTo>
                <a:lnTo>
                  <a:pt x="0" y="75370"/>
                </a:lnTo>
                <a:cubicBezTo>
                  <a:pt x="0" y="33744"/>
                  <a:pt x="33744" y="0"/>
                  <a:pt x="75370" y="0"/>
                </a:cubicBezTo>
                <a:close/>
              </a:path>
            </a:pathLst>
          </a:custGeom>
          <a:ln w="3175">
            <a:solidFill>
              <a:schemeClr val="accent1"/>
            </a:solidFill>
          </a:ln>
        </p:spPr>
      </p:pic>
      <p:sp>
        <p:nvSpPr>
          <p:cNvPr id="71" name="灯片编号占位符 7"/>
          <p:cNvSpPr txBox="1"/>
          <p:nvPr/>
        </p:nvSpPr>
        <p:spPr>
          <a:xfrm>
            <a:off x="8786812" y="6403651"/>
            <a:ext cx="2909888" cy="206381"/>
          </a:xfrm>
          <a:prstGeom prst="rect">
            <a:avLst/>
          </a:prstGeom>
        </p:spPr>
        <p:txBody>
          <a:bodyPr vert="horz" lIns="91440" tIns="45720" rIns="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800" b="0" i="0" u="none" strike="noStrike" kern="1200" cap="none" spc="0" normalizeH="0" baseline="0" noProof="0" smtClean="0">
                <a:ln>
                  <a:noFill/>
                </a:ln>
                <a:solidFill>
                  <a:prstClr val="white">
                    <a:lumMod val="50000"/>
                  </a:prstClr>
                </a:solidFill>
                <a:effectLst/>
                <a:uLnTx/>
                <a:uFillTx/>
                <a:latin typeface="Arial" panose="020B0604020202020204" pitchFamily="34" charset="0"/>
                <a:ea typeface="黑体" panose="02010609060101010101" pitchFamily="49"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770902156"/>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a:extLst>
              <a:ext uri="{FF2B5EF4-FFF2-40B4-BE49-F238E27FC236}">
                <a16:creationId xmlns:a16="http://schemas.microsoft.com/office/drawing/2014/main" id="{A097592F-AF10-4E48-ABF4-E0D27D270963}"/>
              </a:ext>
            </a:extLst>
          </p:cNvPr>
          <p:cNvSpPr>
            <a:spLocks noGrp="1"/>
          </p:cNvSpPr>
          <p:nvPr>
            <p:ph type="title"/>
          </p:nvPr>
        </p:nvSpPr>
        <p:spPr>
          <a:xfrm>
            <a:off x="323849" y="400129"/>
            <a:ext cx="11572874" cy="332399"/>
          </a:xfrm>
        </p:spPr>
        <p:txBody>
          <a:bodyPr/>
          <a:lstStyle/>
          <a:p>
            <a:r>
              <a:rPr lang="zh-CN" altLang="en-US" sz="2400" spc="100" dirty="0">
                <a:latin typeface="等线" panose="02010600030101010101" pitchFamily="2" charset="-122"/>
                <a:ea typeface="等线" panose="02010600030101010101" pitchFamily="2" charset="-122"/>
              </a:rPr>
              <a:t>思谋集团</a:t>
            </a:r>
          </a:p>
        </p:txBody>
      </p:sp>
      <p:grpSp>
        <p:nvGrpSpPr>
          <p:cNvPr id="25" name="组合 24">
            <a:extLst>
              <a:ext uri="{FF2B5EF4-FFF2-40B4-BE49-F238E27FC236}">
                <a16:creationId xmlns:a16="http://schemas.microsoft.com/office/drawing/2014/main" id="{DB076396-568C-43B4-8F29-B4C2E4CF47A6}"/>
              </a:ext>
            </a:extLst>
          </p:cNvPr>
          <p:cNvGrpSpPr/>
          <p:nvPr/>
        </p:nvGrpSpPr>
        <p:grpSpPr>
          <a:xfrm>
            <a:off x="8258172" y="1264503"/>
            <a:ext cx="3638547" cy="3560292"/>
            <a:chOff x="8258172" y="1264503"/>
            <a:chExt cx="3638547" cy="4507032"/>
          </a:xfrm>
        </p:grpSpPr>
        <p:sp>
          <p:nvSpPr>
            <p:cNvPr id="28" name="矩形: 圆顶角 67">
              <a:extLst>
                <a:ext uri="{FF2B5EF4-FFF2-40B4-BE49-F238E27FC236}">
                  <a16:creationId xmlns:a16="http://schemas.microsoft.com/office/drawing/2014/main" id="{825C3DB5-EB8F-4F81-8169-4BEBDC931C12}"/>
                </a:ext>
              </a:extLst>
            </p:cNvPr>
            <p:cNvSpPr/>
            <p:nvPr/>
          </p:nvSpPr>
          <p:spPr>
            <a:xfrm rot="10800000" flipV="1">
              <a:off x="8258172" y="1264503"/>
              <a:ext cx="3638547" cy="4507023"/>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3175" cap="sq" cmpd="sng">
              <a:gradFill flip="none" rotWithShape="1">
                <a:gsLst>
                  <a:gs pos="0">
                    <a:srgbClr val="043E6F">
                      <a:alpha val="50000"/>
                    </a:srgbClr>
                  </a:gs>
                  <a:gs pos="100000">
                    <a:schemeClr val="bg1">
                      <a:alpha val="11000"/>
                    </a:schemeClr>
                  </a:gs>
                </a:gsLst>
                <a:lin ang="5400000" scaled="1"/>
                <a:tileRect/>
              </a:gradFill>
              <a:round/>
              <a:extLst>
                <a:ext uri="{C807C97D-BFC1-408E-A445-0C87EB9F89A2}">
                  <ask:lineSketchStyleProps xmlns:ask="http://schemas.microsoft.com/office/drawing/2018/sketchyshapes" sd="1219033472">
                    <a:custGeom>
                      <a:avLst/>
                      <a:gdLst>
                        <a:gd name="connsiteX0" fmla="*/ 0 w 3638547"/>
                        <a:gd name="connsiteY0" fmla="*/ 0 h 4812447"/>
                        <a:gd name="connsiteX1" fmla="*/ 3638547 w 3638547"/>
                        <a:gd name="connsiteY1" fmla="*/ 0 h 4812447"/>
                        <a:gd name="connsiteX2" fmla="*/ 3638547 w 3638547"/>
                        <a:gd name="connsiteY2" fmla="*/ 0 h 4812447"/>
                        <a:gd name="connsiteX3" fmla="*/ 3638547 w 3638547"/>
                        <a:gd name="connsiteY3" fmla="*/ 4812447 h 4812447"/>
                        <a:gd name="connsiteX4" fmla="*/ 3638547 w 3638547"/>
                        <a:gd name="connsiteY4" fmla="*/ 4812447 h 4812447"/>
                        <a:gd name="connsiteX5" fmla="*/ 0 w 3638547"/>
                        <a:gd name="connsiteY5" fmla="*/ 4812447 h 4812447"/>
                        <a:gd name="connsiteX6" fmla="*/ 0 w 3638547"/>
                        <a:gd name="connsiteY6" fmla="*/ 4812447 h 4812447"/>
                        <a:gd name="connsiteX7" fmla="*/ 0 w 3638547"/>
                        <a:gd name="connsiteY7" fmla="*/ 0 h 4812447"/>
                        <a:gd name="connsiteX8" fmla="*/ 0 w 3638547"/>
                        <a:gd name="connsiteY8" fmla="*/ 0 h 481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547" h="4812447" fill="none" extrusionOk="0">
                          <a:moveTo>
                            <a:pt x="0" y="0"/>
                          </a:moveTo>
                          <a:cubicBezTo>
                            <a:pt x="1716812" y="-49533"/>
                            <a:pt x="3034736" y="-14809"/>
                            <a:pt x="3638547" y="0"/>
                          </a:cubicBezTo>
                          <a:lnTo>
                            <a:pt x="3638547" y="0"/>
                          </a:lnTo>
                          <a:cubicBezTo>
                            <a:pt x="3726186" y="1691157"/>
                            <a:pt x="3565868" y="4216514"/>
                            <a:pt x="3638547" y="4812447"/>
                          </a:cubicBezTo>
                          <a:lnTo>
                            <a:pt x="3638547" y="4812447"/>
                          </a:lnTo>
                          <a:cubicBezTo>
                            <a:pt x="2601474" y="4764216"/>
                            <a:pt x="449120" y="4896902"/>
                            <a:pt x="0" y="4812447"/>
                          </a:cubicBezTo>
                          <a:lnTo>
                            <a:pt x="0" y="4812447"/>
                          </a:lnTo>
                          <a:cubicBezTo>
                            <a:pt x="-38581" y="2979364"/>
                            <a:pt x="63341" y="2061623"/>
                            <a:pt x="0" y="0"/>
                          </a:cubicBezTo>
                          <a:lnTo>
                            <a:pt x="0" y="0"/>
                          </a:lnTo>
                          <a:close/>
                        </a:path>
                        <a:path w="3638547" h="4812447" stroke="0" extrusionOk="0">
                          <a:moveTo>
                            <a:pt x="0" y="0"/>
                          </a:moveTo>
                          <a:cubicBezTo>
                            <a:pt x="920309" y="118645"/>
                            <a:pt x="1981944" y="116012"/>
                            <a:pt x="3638547" y="0"/>
                          </a:cubicBezTo>
                          <a:lnTo>
                            <a:pt x="3638547" y="0"/>
                          </a:lnTo>
                          <a:cubicBezTo>
                            <a:pt x="3505665" y="1257729"/>
                            <a:pt x="3723498" y="3953339"/>
                            <a:pt x="3638547" y="4812447"/>
                          </a:cubicBezTo>
                          <a:lnTo>
                            <a:pt x="3638547" y="4812447"/>
                          </a:lnTo>
                          <a:cubicBezTo>
                            <a:pt x="2822333" y="4947047"/>
                            <a:pt x="897826" y="4655251"/>
                            <a:pt x="0" y="4812447"/>
                          </a:cubicBezTo>
                          <a:lnTo>
                            <a:pt x="0" y="4812447"/>
                          </a:lnTo>
                          <a:cubicBezTo>
                            <a:pt x="-20187" y="2758152"/>
                            <a:pt x="-152480" y="2015624"/>
                            <a:pt x="0" y="0"/>
                          </a:cubicBezTo>
                          <a:lnTo>
                            <a:pt x="0" y="0"/>
                          </a:ln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6" name="Text Placeholder 16">
              <a:extLst>
                <a:ext uri="{FF2B5EF4-FFF2-40B4-BE49-F238E27FC236}">
                  <a16:creationId xmlns:a16="http://schemas.microsoft.com/office/drawing/2014/main" id="{5A111639-AB51-45E0-B5A2-5374FC774173}"/>
                </a:ext>
              </a:extLst>
            </p:cNvPr>
            <p:cNvSpPr txBox="1">
              <a:spLocks/>
            </p:cNvSpPr>
            <p:nvPr/>
          </p:nvSpPr>
          <p:spPr>
            <a:xfrm>
              <a:off x="8258173" y="2158512"/>
              <a:ext cx="3616327" cy="36130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buSzPct val="80000"/>
              </a:pPr>
              <a:r>
                <a:rPr lang="zh-CN" altLang="en-US" sz="1600" b="1" spc="100" dirty="0">
                  <a:solidFill>
                    <a:schemeClr val="tx1"/>
                  </a:solidFill>
                </a:rPr>
                <a:t>亚洲最大的</a:t>
              </a:r>
              <a:r>
                <a:rPr lang="zh-CN" altLang="en-US" sz="1600" b="1" spc="100" dirty="0">
                  <a:solidFill>
                    <a:schemeClr val="accent2"/>
                  </a:solidFill>
                </a:rPr>
                <a:t>工业</a:t>
              </a:r>
              <a:r>
                <a:rPr lang="en-US" altLang="zh-CN" sz="1600" b="1" spc="100" dirty="0">
                  <a:solidFill>
                    <a:schemeClr val="accent2"/>
                  </a:solidFill>
                </a:rPr>
                <a:t>AI</a:t>
              </a:r>
              <a:r>
                <a:rPr lang="zh-CN" altLang="en-US" sz="1600" b="1" spc="100" dirty="0">
                  <a:solidFill>
                    <a:schemeClr val="tx1"/>
                  </a:solidFill>
                </a:rPr>
                <a:t>独角兽企业</a:t>
              </a:r>
              <a:endParaRPr lang="en-US" altLang="zh-CN" sz="1600" b="1" spc="100" dirty="0">
                <a:solidFill>
                  <a:schemeClr val="tx1"/>
                </a:solidFill>
              </a:endParaRPr>
            </a:p>
            <a:p>
              <a:pPr marL="182563" indent="-182563">
                <a:lnSpc>
                  <a:spcPct val="100000"/>
                </a:lnSpc>
                <a:buSzPct val="80000"/>
              </a:pPr>
              <a:r>
                <a:rPr lang="zh-CN" altLang="en-US" sz="1600" b="1" spc="100" dirty="0">
                  <a:solidFill>
                    <a:schemeClr val="tx1"/>
                  </a:solidFill>
                </a:rPr>
                <a:t>持续发展实力：</a:t>
              </a:r>
              <a:br>
                <a:rPr lang="zh-CN" altLang="en-US" sz="1600" b="1" spc="100" dirty="0">
                  <a:solidFill>
                    <a:schemeClr val="tx1"/>
                  </a:solidFill>
                </a:rPr>
              </a:br>
              <a:r>
                <a:rPr lang="zh-CN" altLang="en-US" sz="1200" spc="100" dirty="0">
                  <a:solidFill>
                    <a:schemeClr val="tx1"/>
                  </a:solidFill>
                </a:rPr>
                <a:t>天使	数千万美元</a:t>
              </a:r>
              <a:r>
                <a:rPr lang="en-US" altLang="zh-CN" sz="1200" spc="100" dirty="0">
                  <a:solidFill>
                    <a:schemeClr val="tx1"/>
                  </a:solidFill>
                </a:rPr>
                <a:t>(2019/12)</a:t>
              </a:r>
              <a:br>
                <a:rPr lang="zh-CN" altLang="en-US" sz="1200" spc="100" dirty="0">
                  <a:solidFill>
                    <a:schemeClr val="tx1"/>
                  </a:solidFill>
                </a:rPr>
              </a:br>
              <a:r>
                <a:rPr lang="en-US" altLang="zh-CN" sz="1200" spc="100" dirty="0">
                  <a:solidFill>
                    <a:schemeClr val="tx1"/>
                  </a:solidFill>
                </a:rPr>
                <a:t>Pre-A	</a:t>
              </a:r>
              <a:r>
                <a:rPr lang="zh-CN" altLang="en-US" sz="1200" spc="100" dirty="0">
                  <a:solidFill>
                    <a:schemeClr val="tx1"/>
                  </a:solidFill>
                </a:rPr>
                <a:t>数千万美元</a:t>
              </a:r>
              <a:br>
                <a:rPr lang="zh-CN" altLang="en-US" sz="1200" spc="100" dirty="0">
                  <a:solidFill>
                    <a:schemeClr val="tx1"/>
                  </a:solidFill>
                </a:rPr>
              </a:br>
              <a:r>
                <a:rPr lang="en-US" altLang="zh-CN" sz="1200" spc="100" dirty="0">
                  <a:solidFill>
                    <a:schemeClr val="tx1"/>
                  </a:solidFill>
                </a:rPr>
                <a:t>A</a:t>
              </a:r>
              <a:r>
                <a:rPr lang="zh-CN" altLang="en-US" sz="1200" spc="100" dirty="0">
                  <a:solidFill>
                    <a:schemeClr val="tx1"/>
                  </a:solidFill>
                </a:rPr>
                <a:t>轮	</a:t>
              </a:r>
              <a:r>
                <a:rPr lang="en-US" altLang="zh-CN" sz="1200" spc="100" dirty="0">
                  <a:solidFill>
                    <a:schemeClr val="tx1"/>
                  </a:solidFill>
                </a:rPr>
                <a:t>1</a:t>
              </a:r>
              <a:r>
                <a:rPr lang="zh-CN" altLang="en-US" sz="1200" spc="100" dirty="0">
                  <a:solidFill>
                    <a:schemeClr val="tx1"/>
                  </a:solidFill>
                </a:rPr>
                <a:t>亿</a:t>
              </a:r>
              <a:r>
                <a:rPr lang="en-US" altLang="zh-CN" sz="1200" spc="100" dirty="0">
                  <a:solidFill>
                    <a:schemeClr val="tx1"/>
                  </a:solidFill>
                </a:rPr>
                <a:t>+</a:t>
              </a:r>
              <a:r>
                <a:rPr lang="zh-CN" altLang="en-US" sz="1200" spc="100" dirty="0">
                  <a:solidFill>
                    <a:schemeClr val="tx1"/>
                  </a:solidFill>
                </a:rPr>
                <a:t>美元</a:t>
              </a:r>
              <a:r>
                <a:rPr lang="en-US" altLang="zh-CN" sz="1200" spc="100" dirty="0">
                  <a:solidFill>
                    <a:schemeClr val="tx1"/>
                  </a:solidFill>
                </a:rPr>
                <a:t>(2020/11)</a:t>
              </a:r>
              <a:br>
                <a:rPr lang="en-US" altLang="zh-CN" sz="1200" spc="100" dirty="0">
                  <a:solidFill>
                    <a:schemeClr val="tx1"/>
                  </a:solidFill>
                </a:rPr>
              </a:br>
              <a:r>
                <a:rPr lang="en-US" altLang="zh-CN" sz="1200" spc="100" dirty="0">
                  <a:solidFill>
                    <a:schemeClr val="tx1"/>
                  </a:solidFill>
                </a:rPr>
                <a:t>B</a:t>
              </a:r>
              <a:r>
                <a:rPr lang="zh-CN" altLang="en-US" sz="1200" spc="100" dirty="0">
                  <a:solidFill>
                    <a:schemeClr val="tx1"/>
                  </a:solidFill>
                </a:rPr>
                <a:t>轮	</a:t>
              </a:r>
              <a:r>
                <a:rPr lang="en-US" altLang="zh-CN" sz="1200" spc="100" dirty="0">
                  <a:solidFill>
                    <a:schemeClr val="tx1"/>
                  </a:solidFill>
                </a:rPr>
                <a:t>2</a:t>
              </a:r>
              <a:r>
                <a:rPr lang="zh-CN" altLang="en-US" sz="1200" spc="100" dirty="0">
                  <a:solidFill>
                    <a:schemeClr val="tx1"/>
                  </a:solidFill>
                </a:rPr>
                <a:t>亿</a:t>
              </a:r>
              <a:r>
                <a:rPr lang="en-US" altLang="zh-CN" sz="1200" spc="100" dirty="0">
                  <a:solidFill>
                    <a:schemeClr val="tx1"/>
                  </a:solidFill>
                </a:rPr>
                <a:t>+</a:t>
              </a:r>
              <a:r>
                <a:rPr lang="zh-CN" altLang="en-US" sz="1200" spc="100" dirty="0">
                  <a:solidFill>
                    <a:schemeClr val="tx1"/>
                  </a:solidFill>
                </a:rPr>
                <a:t>美元</a:t>
              </a:r>
              <a:r>
                <a:rPr lang="en-US" altLang="zh-CN" sz="1200" spc="100" dirty="0">
                  <a:solidFill>
                    <a:schemeClr val="tx1"/>
                  </a:solidFill>
                </a:rPr>
                <a:t>(2021/06)</a:t>
              </a:r>
              <a:br>
                <a:rPr lang="zh-CN" altLang="en-US" sz="1200" spc="100" dirty="0">
                  <a:solidFill>
                    <a:schemeClr val="tx1"/>
                  </a:solidFill>
                </a:rPr>
              </a:br>
              <a:endParaRPr lang="zh-CN" altLang="en-US" sz="1200" spc="100" dirty="0">
                <a:solidFill>
                  <a:schemeClr val="tx1"/>
                </a:solidFill>
              </a:endParaRPr>
            </a:p>
          </p:txBody>
        </p:sp>
        <p:sp>
          <p:nvSpPr>
            <p:cNvPr id="29" name="Content Placeholder 15">
              <a:extLst>
                <a:ext uri="{FF2B5EF4-FFF2-40B4-BE49-F238E27FC236}">
                  <a16:creationId xmlns:a16="http://schemas.microsoft.com/office/drawing/2014/main" id="{0455C079-FECF-44F3-88B2-854C926EC2E4}"/>
                </a:ext>
              </a:extLst>
            </p:cNvPr>
            <p:cNvSpPr txBox="1">
              <a:spLocks/>
            </p:cNvSpPr>
            <p:nvPr/>
          </p:nvSpPr>
          <p:spPr>
            <a:xfrm>
              <a:off x="8258173" y="1544820"/>
              <a:ext cx="3616327" cy="3333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rgbClr val="043E6F"/>
                  </a:solidFill>
                  <a:latin typeface="黑体" panose="02010609060101010101" pitchFamily="49" charset="-122"/>
                </a:rPr>
                <a:t>规模和持续发展</a:t>
              </a:r>
            </a:p>
          </p:txBody>
        </p:sp>
      </p:grpSp>
      <p:grpSp>
        <p:nvGrpSpPr>
          <p:cNvPr id="31" name="组合 30">
            <a:extLst>
              <a:ext uri="{FF2B5EF4-FFF2-40B4-BE49-F238E27FC236}">
                <a16:creationId xmlns:a16="http://schemas.microsoft.com/office/drawing/2014/main" id="{078A1BB8-123A-4BE2-946E-0E48D6C0F3F4}"/>
              </a:ext>
            </a:extLst>
          </p:cNvPr>
          <p:cNvGrpSpPr/>
          <p:nvPr/>
        </p:nvGrpSpPr>
        <p:grpSpPr>
          <a:xfrm>
            <a:off x="352424" y="1264503"/>
            <a:ext cx="3638547" cy="3898464"/>
            <a:chOff x="8258172" y="1264503"/>
            <a:chExt cx="3638547" cy="4507032"/>
          </a:xfrm>
        </p:grpSpPr>
        <p:sp>
          <p:nvSpPr>
            <p:cNvPr id="32" name="矩形: 圆顶角 67">
              <a:extLst>
                <a:ext uri="{FF2B5EF4-FFF2-40B4-BE49-F238E27FC236}">
                  <a16:creationId xmlns:a16="http://schemas.microsoft.com/office/drawing/2014/main" id="{DD85B204-A7C4-41C5-B71B-3FE43FB60527}"/>
                </a:ext>
              </a:extLst>
            </p:cNvPr>
            <p:cNvSpPr/>
            <p:nvPr/>
          </p:nvSpPr>
          <p:spPr>
            <a:xfrm rot="10800000" flipV="1">
              <a:off x="8258172" y="1264503"/>
              <a:ext cx="3638547" cy="4116069"/>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3175" cap="sq" cmpd="sng">
              <a:gradFill flip="none" rotWithShape="1">
                <a:gsLst>
                  <a:gs pos="0">
                    <a:srgbClr val="043E6F">
                      <a:alpha val="49000"/>
                    </a:srgbClr>
                  </a:gs>
                  <a:gs pos="100000">
                    <a:schemeClr val="bg1">
                      <a:alpha val="11000"/>
                    </a:schemeClr>
                  </a:gs>
                </a:gsLst>
                <a:lin ang="5400000" scaled="1"/>
                <a:tileRect/>
              </a:gradFill>
              <a:round/>
              <a:extLst>
                <a:ext uri="{C807C97D-BFC1-408E-A445-0C87EB9F89A2}">
                  <ask:lineSketchStyleProps xmlns:ask="http://schemas.microsoft.com/office/drawing/2018/sketchyshapes" sd="1219033472">
                    <a:custGeom>
                      <a:avLst/>
                      <a:gdLst>
                        <a:gd name="connsiteX0" fmla="*/ 0 w 3638547"/>
                        <a:gd name="connsiteY0" fmla="*/ 0 h 4812447"/>
                        <a:gd name="connsiteX1" fmla="*/ 3638547 w 3638547"/>
                        <a:gd name="connsiteY1" fmla="*/ 0 h 4812447"/>
                        <a:gd name="connsiteX2" fmla="*/ 3638547 w 3638547"/>
                        <a:gd name="connsiteY2" fmla="*/ 0 h 4812447"/>
                        <a:gd name="connsiteX3" fmla="*/ 3638547 w 3638547"/>
                        <a:gd name="connsiteY3" fmla="*/ 4812447 h 4812447"/>
                        <a:gd name="connsiteX4" fmla="*/ 3638547 w 3638547"/>
                        <a:gd name="connsiteY4" fmla="*/ 4812447 h 4812447"/>
                        <a:gd name="connsiteX5" fmla="*/ 0 w 3638547"/>
                        <a:gd name="connsiteY5" fmla="*/ 4812447 h 4812447"/>
                        <a:gd name="connsiteX6" fmla="*/ 0 w 3638547"/>
                        <a:gd name="connsiteY6" fmla="*/ 4812447 h 4812447"/>
                        <a:gd name="connsiteX7" fmla="*/ 0 w 3638547"/>
                        <a:gd name="connsiteY7" fmla="*/ 0 h 4812447"/>
                        <a:gd name="connsiteX8" fmla="*/ 0 w 3638547"/>
                        <a:gd name="connsiteY8" fmla="*/ 0 h 481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547" h="4812447" fill="none" extrusionOk="0">
                          <a:moveTo>
                            <a:pt x="0" y="0"/>
                          </a:moveTo>
                          <a:cubicBezTo>
                            <a:pt x="1716812" y="-49533"/>
                            <a:pt x="3034736" y="-14809"/>
                            <a:pt x="3638547" y="0"/>
                          </a:cubicBezTo>
                          <a:lnTo>
                            <a:pt x="3638547" y="0"/>
                          </a:lnTo>
                          <a:cubicBezTo>
                            <a:pt x="3726186" y="1691157"/>
                            <a:pt x="3565868" y="4216514"/>
                            <a:pt x="3638547" y="4812447"/>
                          </a:cubicBezTo>
                          <a:lnTo>
                            <a:pt x="3638547" y="4812447"/>
                          </a:lnTo>
                          <a:cubicBezTo>
                            <a:pt x="2601474" y="4764216"/>
                            <a:pt x="449120" y="4896902"/>
                            <a:pt x="0" y="4812447"/>
                          </a:cubicBezTo>
                          <a:lnTo>
                            <a:pt x="0" y="4812447"/>
                          </a:lnTo>
                          <a:cubicBezTo>
                            <a:pt x="-38581" y="2979364"/>
                            <a:pt x="63341" y="2061623"/>
                            <a:pt x="0" y="0"/>
                          </a:cubicBezTo>
                          <a:lnTo>
                            <a:pt x="0" y="0"/>
                          </a:lnTo>
                          <a:close/>
                        </a:path>
                        <a:path w="3638547" h="4812447" stroke="0" extrusionOk="0">
                          <a:moveTo>
                            <a:pt x="0" y="0"/>
                          </a:moveTo>
                          <a:cubicBezTo>
                            <a:pt x="920309" y="118645"/>
                            <a:pt x="1981944" y="116012"/>
                            <a:pt x="3638547" y="0"/>
                          </a:cubicBezTo>
                          <a:lnTo>
                            <a:pt x="3638547" y="0"/>
                          </a:lnTo>
                          <a:cubicBezTo>
                            <a:pt x="3505665" y="1257729"/>
                            <a:pt x="3723498" y="3953339"/>
                            <a:pt x="3638547" y="4812447"/>
                          </a:cubicBezTo>
                          <a:lnTo>
                            <a:pt x="3638547" y="4812447"/>
                          </a:lnTo>
                          <a:cubicBezTo>
                            <a:pt x="2822333" y="4947047"/>
                            <a:pt x="897826" y="4655251"/>
                            <a:pt x="0" y="4812447"/>
                          </a:cubicBezTo>
                          <a:lnTo>
                            <a:pt x="0" y="4812447"/>
                          </a:lnTo>
                          <a:cubicBezTo>
                            <a:pt x="-20187" y="2758152"/>
                            <a:pt x="-152480" y="2015624"/>
                            <a:pt x="0" y="0"/>
                          </a:cubicBezTo>
                          <a:lnTo>
                            <a:pt x="0" y="0"/>
                          </a:ln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 name="Text Placeholder 16">
              <a:extLst>
                <a:ext uri="{FF2B5EF4-FFF2-40B4-BE49-F238E27FC236}">
                  <a16:creationId xmlns:a16="http://schemas.microsoft.com/office/drawing/2014/main" id="{FA66EF6C-CB48-4F34-9CC9-FC2F9FFA81C4}"/>
                </a:ext>
              </a:extLst>
            </p:cNvPr>
            <p:cNvSpPr txBox="1">
              <a:spLocks/>
            </p:cNvSpPr>
            <p:nvPr/>
          </p:nvSpPr>
          <p:spPr>
            <a:xfrm>
              <a:off x="8258173" y="2158512"/>
              <a:ext cx="3616327" cy="36130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10000"/>
                </a:lnSpc>
                <a:buSzPct val="80000"/>
                <a:buFont typeface="Arial" panose="020B0604020202020204" pitchFamily="34" charset="0"/>
                <a:buChar char="•"/>
              </a:pPr>
              <a:r>
                <a:rPr lang="en-US" altLang="zh-CN" sz="1200" spc="100" dirty="0">
                  <a:solidFill>
                    <a:srgbClr val="474646"/>
                  </a:solidFill>
                </a:rPr>
                <a:t>600</a:t>
              </a:r>
              <a:r>
                <a:rPr lang="zh-CN" altLang="en-US" sz="1200" spc="100" dirty="0">
                  <a:solidFill>
                    <a:srgbClr val="474646"/>
                  </a:solidFill>
                </a:rPr>
                <a:t>人</a:t>
              </a:r>
              <a:r>
                <a:rPr lang="en-US" altLang="zh-CN" sz="1200" spc="100" dirty="0">
                  <a:solidFill>
                    <a:srgbClr val="474646"/>
                  </a:solidFill>
                </a:rPr>
                <a:t>/2021</a:t>
              </a:r>
              <a:r>
                <a:rPr lang="zh-CN" altLang="en-US" sz="1200" spc="100" dirty="0">
                  <a:solidFill>
                    <a:srgbClr val="474646"/>
                  </a:solidFill>
                </a:rPr>
                <a:t>年（成立</a:t>
              </a:r>
              <a:r>
                <a:rPr lang="en-US" altLang="zh-CN" sz="1200" spc="100" dirty="0">
                  <a:solidFill>
                    <a:srgbClr val="474646"/>
                  </a:solidFill>
                </a:rPr>
                <a:t>20</a:t>
              </a:r>
              <a:r>
                <a:rPr lang="zh-CN" altLang="en-US" sz="1200" spc="100" dirty="0">
                  <a:solidFill>
                    <a:srgbClr val="474646"/>
                  </a:solidFill>
                </a:rPr>
                <a:t>个月）</a:t>
              </a:r>
              <a:br>
                <a:rPr lang="en-US" altLang="zh-CN" sz="1200" spc="100" dirty="0">
                  <a:solidFill>
                    <a:srgbClr val="474646"/>
                  </a:solidFill>
                </a:rPr>
              </a:br>
              <a:r>
                <a:rPr lang="en-US" altLang="zh-CN" sz="1200" spc="100" dirty="0">
                  <a:solidFill>
                    <a:srgbClr val="474646"/>
                  </a:solidFill>
                </a:rPr>
                <a:t>1500</a:t>
              </a:r>
              <a:r>
                <a:rPr lang="zh-CN" altLang="en-US" sz="1200" spc="100" dirty="0">
                  <a:solidFill>
                    <a:srgbClr val="474646"/>
                  </a:solidFill>
                </a:rPr>
                <a:t>人</a:t>
              </a:r>
              <a:r>
                <a:rPr lang="en-US" altLang="zh-CN" sz="1200" spc="100" dirty="0">
                  <a:solidFill>
                    <a:srgbClr val="474646"/>
                  </a:solidFill>
                </a:rPr>
                <a:t>/2022</a:t>
              </a:r>
              <a:r>
                <a:rPr lang="zh-CN" altLang="en-US" sz="1200" spc="100" dirty="0">
                  <a:solidFill>
                    <a:srgbClr val="474646"/>
                  </a:solidFill>
                </a:rPr>
                <a:t>年</a:t>
              </a:r>
              <a:endParaRPr lang="en-US" altLang="zh-CN" sz="1200" spc="100" dirty="0">
                <a:solidFill>
                  <a:srgbClr val="474646"/>
                </a:solidFill>
              </a:endParaRPr>
            </a:p>
            <a:p>
              <a:pPr marL="182563" indent="-182563">
                <a:lnSpc>
                  <a:spcPct val="110000"/>
                </a:lnSpc>
                <a:buSzPct val="80000"/>
                <a:buFont typeface="Arial" panose="020B0604020202020204" pitchFamily="34" charset="0"/>
                <a:buChar char="•"/>
              </a:pPr>
              <a:r>
                <a:rPr lang="zh-CN" altLang="en-US" sz="1200" spc="100" dirty="0">
                  <a:solidFill>
                    <a:srgbClr val="474646"/>
                  </a:solidFill>
                </a:rPr>
                <a:t>国际专利</a:t>
              </a:r>
              <a:r>
                <a:rPr lang="en-US" altLang="zh-CN" sz="1200" spc="100" dirty="0">
                  <a:solidFill>
                    <a:srgbClr val="474646"/>
                  </a:solidFill>
                </a:rPr>
                <a:t>300+</a:t>
              </a:r>
              <a:r>
                <a:rPr lang="zh-CN" altLang="en-US" sz="1200" spc="100" dirty="0">
                  <a:solidFill>
                    <a:srgbClr val="474646"/>
                  </a:solidFill>
                </a:rPr>
                <a:t>、国内</a:t>
              </a:r>
              <a:r>
                <a:rPr lang="en-US" altLang="zh-CN" sz="1200" spc="100" dirty="0">
                  <a:solidFill>
                    <a:srgbClr val="474646"/>
                  </a:solidFill>
                </a:rPr>
                <a:t>100+</a:t>
              </a:r>
            </a:p>
            <a:p>
              <a:pPr marL="182563" indent="-182563">
                <a:lnSpc>
                  <a:spcPct val="110000"/>
                </a:lnSpc>
                <a:buSzPct val="80000"/>
                <a:buFont typeface="Arial" panose="020B0604020202020204" pitchFamily="34" charset="0"/>
                <a:buChar char="•"/>
              </a:pPr>
              <a:r>
                <a:rPr lang="en-US" altLang="zh-CN" sz="1200" spc="100" dirty="0">
                  <a:solidFill>
                    <a:srgbClr val="474646"/>
                  </a:solidFill>
                </a:rPr>
                <a:t>L4-</a:t>
              </a:r>
              <a:r>
                <a:rPr lang="zh-CN" altLang="en-US" sz="1200" spc="100" dirty="0">
                  <a:solidFill>
                    <a:srgbClr val="474646"/>
                  </a:solidFill>
                </a:rPr>
                <a:t>自动驾驶系统研发经验</a:t>
              </a:r>
            </a:p>
            <a:p>
              <a:pPr marL="182563" indent="-182563">
                <a:lnSpc>
                  <a:spcPct val="110000"/>
                </a:lnSpc>
                <a:buSzPct val="80000"/>
                <a:buFont typeface="Arial" panose="020B0604020202020204" pitchFamily="34" charset="0"/>
                <a:buChar char="•"/>
              </a:pPr>
              <a:r>
                <a:rPr lang="en-US" altLang="zh-CN" sz="1200" spc="100" dirty="0">
                  <a:solidFill>
                    <a:srgbClr val="474646"/>
                  </a:solidFill>
                </a:rPr>
                <a:t>2016</a:t>
              </a:r>
              <a:r>
                <a:rPr lang="zh-CN" altLang="en-US" sz="1200" spc="100" dirty="0">
                  <a:solidFill>
                    <a:srgbClr val="474646"/>
                  </a:solidFill>
                </a:rPr>
                <a:t>、</a:t>
              </a:r>
              <a:r>
                <a:rPr lang="en-US" altLang="zh-CN" sz="1200" spc="100" dirty="0">
                  <a:solidFill>
                    <a:srgbClr val="474646"/>
                  </a:solidFill>
                </a:rPr>
                <a:t>2017</a:t>
              </a:r>
              <a:r>
                <a:rPr lang="zh-CN" altLang="en-US" sz="1200" spc="100" dirty="0">
                  <a:solidFill>
                    <a:srgbClr val="474646"/>
                  </a:solidFill>
                </a:rPr>
                <a:t>全世界</a:t>
              </a:r>
              <a:r>
                <a:rPr lang="en-US" altLang="zh-CN" sz="1200" spc="100" dirty="0">
                  <a:solidFill>
                    <a:srgbClr val="474646"/>
                  </a:solidFill>
                </a:rPr>
                <a:t>ImageNet</a:t>
              </a:r>
              <a:r>
                <a:rPr lang="zh-CN" altLang="en-US" sz="1200" spc="100" dirty="0">
                  <a:solidFill>
                    <a:srgbClr val="474646"/>
                  </a:solidFill>
                </a:rPr>
                <a:t>、</a:t>
              </a:r>
              <a:r>
                <a:rPr lang="en-US" altLang="zh-CN" sz="1200" spc="100" dirty="0">
                  <a:solidFill>
                    <a:srgbClr val="474646"/>
                  </a:solidFill>
                </a:rPr>
                <a:t>COCO</a:t>
              </a:r>
              <a:r>
                <a:rPr lang="zh-CN" altLang="en-US" sz="1200" spc="100" dirty="0">
                  <a:solidFill>
                    <a:srgbClr val="474646"/>
                  </a:solidFill>
                </a:rPr>
                <a:t>图像分割冠军</a:t>
              </a:r>
            </a:p>
            <a:p>
              <a:pPr marL="182563" indent="-182563">
                <a:lnSpc>
                  <a:spcPct val="110000"/>
                </a:lnSpc>
                <a:buSzPct val="80000"/>
                <a:buFont typeface="Arial" panose="020B0604020202020204" pitchFamily="34" charset="0"/>
                <a:buChar char="•"/>
              </a:pPr>
              <a:r>
                <a:rPr lang="en-US" altLang="zh-CN" sz="1200" spc="100" dirty="0">
                  <a:solidFill>
                    <a:srgbClr val="474646"/>
                  </a:solidFill>
                </a:rPr>
                <a:t>WAD 3D</a:t>
              </a:r>
              <a:r>
                <a:rPr lang="zh-CN" altLang="en-US" sz="1200" spc="100" dirty="0">
                  <a:solidFill>
                    <a:srgbClr val="474646"/>
                  </a:solidFill>
                </a:rPr>
                <a:t>物体检测冠军</a:t>
              </a:r>
            </a:p>
            <a:p>
              <a:pPr marL="182563" indent="-182563">
                <a:lnSpc>
                  <a:spcPct val="110000"/>
                </a:lnSpc>
                <a:buSzPct val="80000"/>
                <a:buFont typeface="Arial" panose="020B0604020202020204" pitchFamily="34" charset="0"/>
                <a:buChar char="•"/>
              </a:pPr>
              <a:r>
                <a:rPr lang="zh-CN" altLang="en-US" sz="1200" spc="100" dirty="0">
                  <a:solidFill>
                    <a:srgbClr val="474646"/>
                  </a:solidFill>
                </a:rPr>
                <a:t>国际最大图像算法库收录思谋</a:t>
              </a:r>
              <a:r>
                <a:rPr lang="en-US" altLang="zh-CN" sz="1200" spc="100" dirty="0">
                  <a:solidFill>
                    <a:srgbClr val="474646"/>
                  </a:solidFill>
                </a:rPr>
                <a:t>10+</a:t>
              </a:r>
              <a:r>
                <a:rPr lang="zh-CN" altLang="en-US" sz="1200" spc="100" dirty="0">
                  <a:solidFill>
                    <a:srgbClr val="474646"/>
                  </a:solidFill>
                </a:rPr>
                <a:t>算法</a:t>
              </a:r>
            </a:p>
            <a:p>
              <a:pPr marL="182563" indent="-182563">
                <a:lnSpc>
                  <a:spcPct val="110000"/>
                </a:lnSpc>
                <a:buSzPct val="80000"/>
                <a:buFont typeface="Arial" panose="020B0604020202020204" pitchFamily="34" charset="0"/>
                <a:buChar char="•"/>
              </a:pPr>
              <a:r>
                <a:rPr lang="en-US" altLang="zh-CN" sz="1200" spc="100" dirty="0">
                  <a:solidFill>
                    <a:srgbClr val="474646"/>
                  </a:solidFill>
                </a:rPr>
                <a:t>120+</a:t>
              </a:r>
              <a:r>
                <a:rPr lang="zh-CN" altLang="en-US" sz="1200" spc="100" dirty="0">
                  <a:solidFill>
                    <a:srgbClr val="474646"/>
                  </a:solidFill>
                </a:rPr>
                <a:t>篇图像视频领域的国际论文</a:t>
              </a:r>
            </a:p>
          </p:txBody>
        </p:sp>
        <p:sp>
          <p:nvSpPr>
            <p:cNvPr id="34" name="Content Placeholder 15">
              <a:extLst>
                <a:ext uri="{FF2B5EF4-FFF2-40B4-BE49-F238E27FC236}">
                  <a16:creationId xmlns:a16="http://schemas.microsoft.com/office/drawing/2014/main" id="{AF4F5661-8007-4DCB-9AB4-4C391657501A}"/>
                </a:ext>
              </a:extLst>
            </p:cNvPr>
            <p:cNvSpPr txBox="1">
              <a:spLocks/>
            </p:cNvSpPr>
            <p:nvPr/>
          </p:nvSpPr>
          <p:spPr>
            <a:xfrm>
              <a:off x="8258173" y="1544820"/>
              <a:ext cx="3616327" cy="3333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rgbClr val="043E6F"/>
                  </a:solidFill>
                  <a:latin typeface="黑体" panose="02010609060101010101" pitchFamily="49" charset="-122"/>
                </a:rPr>
                <a:t>技术积累</a:t>
              </a:r>
            </a:p>
          </p:txBody>
        </p:sp>
      </p:grpSp>
      <p:grpSp>
        <p:nvGrpSpPr>
          <p:cNvPr id="35" name="组合 34">
            <a:extLst>
              <a:ext uri="{FF2B5EF4-FFF2-40B4-BE49-F238E27FC236}">
                <a16:creationId xmlns:a16="http://schemas.microsoft.com/office/drawing/2014/main" id="{D49BBF5E-6EAE-4AE6-8236-71094E287C37}"/>
              </a:ext>
            </a:extLst>
          </p:cNvPr>
          <p:cNvGrpSpPr/>
          <p:nvPr/>
        </p:nvGrpSpPr>
        <p:grpSpPr>
          <a:xfrm>
            <a:off x="4291010" y="1264504"/>
            <a:ext cx="3638547" cy="3672689"/>
            <a:chOff x="8258171" y="1264504"/>
            <a:chExt cx="3638547" cy="4507031"/>
          </a:xfrm>
        </p:grpSpPr>
        <p:sp>
          <p:nvSpPr>
            <p:cNvPr id="36" name="矩形: 圆顶角 67">
              <a:extLst>
                <a:ext uri="{FF2B5EF4-FFF2-40B4-BE49-F238E27FC236}">
                  <a16:creationId xmlns:a16="http://schemas.microsoft.com/office/drawing/2014/main" id="{FA95DDDB-2498-469C-8E52-BEAD4B6EEED5}"/>
                </a:ext>
              </a:extLst>
            </p:cNvPr>
            <p:cNvSpPr/>
            <p:nvPr/>
          </p:nvSpPr>
          <p:spPr>
            <a:xfrm rot="10800000" flipV="1">
              <a:off x="8258171" y="1264504"/>
              <a:ext cx="3638547" cy="4369098"/>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3175" cap="sq" cmpd="sng">
              <a:gradFill flip="none" rotWithShape="1">
                <a:gsLst>
                  <a:gs pos="0">
                    <a:srgbClr val="043E6F">
                      <a:alpha val="50000"/>
                    </a:srgbClr>
                  </a:gs>
                  <a:gs pos="100000">
                    <a:schemeClr val="bg1">
                      <a:alpha val="11000"/>
                    </a:schemeClr>
                  </a:gs>
                </a:gsLst>
                <a:lin ang="5400000" scaled="1"/>
                <a:tileRect/>
              </a:gradFill>
              <a:round/>
              <a:extLst>
                <a:ext uri="{C807C97D-BFC1-408E-A445-0C87EB9F89A2}">
                  <ask:lineSketchStyleProps xmlns:ask="http://schemas.microsoft.com/office/drawing/2018/sketchyshapes" sd="1219033472">
                    <a:custGeom>
                      <a:avLst/>
                      <a:gdLst>
                        <a:gd name="connsiteX0" fmla="*/ 0 w 3638547"/>
                        <a:gd name="connsiteY0" fmla="*/ 0 h 4812447"/>
                        <a:gd name="connsiteX1" fmla="*/ 3638547 w 3638547"/>
                        <a:gd name="connsiteY1" fmla="*/ 0 h 4812447"/>
                        <a:gd name="connsiteX2" fmla="*/ 3638547 w 3638547"/>
                        <a:gd name="connsiteY2" fmla="*/ 0 h 4812447"/>
                        <a:gd name="connsiteX3" fmla="*/ 3638547 w 3638547"/>
                        <a:gd name="connsiteY3" fmla="*/ 4812447 h 4812447"/>
                        <a:gd name="connsiteX4" fmla="*/ 3638547 w 3638547"/>
                        <a:gd name="connsiteY4" fmla="*/ 4812447 h 4812447"/>
                        <a:gd name="connsiteX5" fmla="*/ 0 w 3638547"/>
                        <a:gd name="connsiteY5" fmla="*/ 4812447 h 4812447"/>
                        <a:gd name="connsiteX6" fmla="*/ 0 w 3638547"/>
                        <a:gd name="connsiteY6" fmla="*/ 4812447 h 4812447"/>
                        <a:gd name="connsiteX7" fmla="*/ 0 w 3638547"/>
                        <a:gd name="connsiteY7" fmla="*/ 0 h 4812447"/>
                        <a:gd name="connsiteX8" fmla="*/ 0 w 3638547"/>
                        <a:gd name="connsiteY8" fmla="*/ 0 h 481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547" h="4812447" fill="none" extrusionOk="0">
                          <a:moveTo>
                            <a:pt x="0" y="0"/>
                          </a:moveTo>
                          <a:cubicBezTo>
                            <a:pt x="1716812" y="-49533"/>
                            <a:pt x="3034736" y="-14809"/>
                            <a:pt x="3638547" y="0"/>
                          </a:cubicBezTo>
                          <a:lnTo>
                            <a:pt x="3638547" y="0"/>
                          </a:lnTo>
                          <a:cubicBezTo>
                            <a:pt x="3726186" y="1691157"/>
                            <a:pt x="3565868" y="4216514"/>
                            <a:pt x="3638547" y="4812447"/>
                          </a:cubicBezTo>
                          <a:lnTo>
                            <a:pt x="3638547" y="4812447"/>
                          </a:lnTo>
                          <a:cubicBezTo>
                            <a:pt x="2601474" y="4764216"/>
                            <a:pt x="449120" y="4896902"/>
                            <a:pt x="0" y="4812447"/>
                          </a:cubicBezTo>
                          <a:lnTo>
                            <a:pt x="0" y="4812447"/>
                          </a:lnTo>
                          <a:cubicBezTo>
                            <a:pt x="-38581" y="2979364"/>
                            <a:pt x="63341" y="2061623"/>
                            <a:pt x="0" y="0"/>
                          </a:cubicBezTo>
                          <a:lnTo>
                            <a:pt x="0" y="0"/>
                          </a:lnTo>
                          <a:close/>
                        </a:path>
                        <a:path w="3638547" h="4812447" stroke="0" extrusionOk="0">
                          <a:moveTo>
                            <a:pt x="0" y="0"/>
                          </a:moveTo>
                          <a:cubicBezTo>
                            <a:pt x="920309" y="118645"/>
                            <a:pt x="1981944" y="116012"/>
                            <a:pt x="3638547" y="0"/>
                          </a:cubicBezTo>
                          <a:lnTo>
                            <a:pt x="3638547" y="0"/>
                          </a:lnTo>
                          <a:cubicBezTo>
                            <a:pt x="3505665" y="1257729"/>
                            <a:pt x="3723498" y="3953339"/>
                            <a:pt x="3638547" y="4812447"/>
                          </a:cubicBezTo>
                          <a:lnTo>
                            <a:pt x="3638547" y="4812447"/>
                          </a:lnTo>
                          <a:cubicBezTo>
                            <a:pt x="2822333" y="4947047"/>
                            <a:pt x="897826" y="4655251"/>
                            <a:pt x="0" y="4812447"/>
                          </a:cubicBezTo>
                          <a:lnTo>
                            <a:pt x="0" y="4812447"/>
                          </a:lnTo>
                          <a:cubicBezTo>
                            <a:pt x="-20187" y="2758152"/>
                            <a:pt x="-152480" y="2015624"/>
                            <a:pt x="0" y="0"/>
                          </a:cubicBezTo>
                          <a:lnTo>
                            <a:pt x="0" y="0"/>
                          </a:ln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7" name="Text Placeholder 16">
              <a:extLst>
                <a:ext uri="{FF2B5EF4-FFF2-40B4-BE49-F238E27FC236}">
                  <a16:creationId xmlns:a16="http://schemas.microsoft.com/office/drawing/2014/main" id="{06B0E82B-A422-413A-AC53-31F84DE72F89}"/>
                </a:ext>
              </a:extLst>
            </p:cNvPr>
            <p:cNvSpPr txBox="1">
              <a:spLocks/>
            </p:cNvSpPr>
            <p:nvPr/>
          </p:nvSpPr>
          <p:spPr>
            <a:xfrm>
              <a:off x="8258173" y="2158512"/>
              <a:ext cx="3616327" cy="36130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buSzPct val="80000"/>
                <a:buFont typeface="Arial" panose="020B0604020202020204" pitchFamily="34" charset="0"/>
                <a:buChar char="•"/>
              </a:pPr>
              <a:r>
                <a:rPr lang="zh-CN" altLang="en-US" sz="1200" spc="100" dirty="0">
                  <a:solidFill>
                    <a:srgbClr val="474646"/>
                  </a:solidFill>
                </a:rPr>
                <a:t>全世界最大工业</a:t>
              </a:r>
              <a:r>
                <a:rPr lang="en-US" altLang="zh-CN" sz="1200" spc="100" dirty="0">
                  <a:solidFill>
                    <a:srgbClr val="474646"/>
                  </a:solidFill>
                </a:rPr>
                <a:t>AI</a:t>
              </a:r>
              <a:r>
                <a:rPr lang="zh-CN" altLang="en-US" sz="1200" spc="100" dirty="0">
                  <a:solidFill>
                    <a:srgbClr val="474646"/>
                  </a:solidFill>
                </a:rPr>
                <a:t>项目的成功落地全流程经验</a:t>
              </a:r>
            </a:p>
            <a:p>
              <a:pPr marL="182563" indent="-182563">
                <a:lnSpc>
                  <a:spcPct val="100000"/>
                </a:lnSpc>
                <a:buSzPct val="80000"/>
                <a:buFont typeface="Arial" panose="020B0604020202020204" pitchFamily="34" charset="0"/>
                <a:buChar char="•"/>
              </a:pPr>
              <a:r>
                <a:rPr lang="zh-CN" altLang="en-US" sz="1200" spc="100" dirty="0">
                  <a:solidFill>
                    <a:srgbClr val="474646"/>
                  </a:solidFill>
                </a:rPr>
                <a:t>已服务多个</a:t>
              </a:r>
              <a:r>
                <a:rPr lang="zh-CN" altLang="en-US" sz="1600" spc="100" dirty="0">
                  <a:solidFill>
                    <a:schemeClr val="accent2"/>
                  </a:solidFill>
                </a:rPr>
                <a:t>半导体、电子制造服务、汽车、精密工业、新能源</a:t>
              </a:r>
              <a:br>
                <a:rPr lang="en-US" altLang="zh-CN" sz="1600" spc="100" dirty="0">
                  <a:solidFill>
                    <a:srgbClr val="C00000"/>
                  </a:solidFill>
                </a:rPr>
              </a:br>
              <a:r>
                <a:rPr lang="zh-CN" altLang="en-US" sz="1200" spc="100" dirty="0">
                  <a:solidFill>
                    <a:srgbClr val="474646"/>
                  </a:solidFill>
                </a:rPr>
                <a:t>等的</a:t>
              </a:r>
              <a:r>
                <a:rPr lang="en-US" altLang="zh-CN" sz="1200" spc="100" dirty="0">
                  <a:solidFill>
                    <a:srgbClr val="474646"/>
                  </a:solidFill>
                </a:rPr>
                <a:t>TOP</a:t>
              </a:r>
              <a:r>
                <a:rPr lang="zh-CN" altLang="en-US" sz="1200" spc="100" dirty="0">
                  <a:solidFill>
                    <a:srgbClr val="474646"/>
                  </a:solidFill>
                </a:rPr>
                <a:t>客户。</a:t>
              </a:r>
              <a:endParaRPr lang="en-US" altLang="zh-CN" sz="1200" spc="100" dirty="0">
                <a:solidFill>
                  <a:srgbClr val="474646"/>
                </a:solidFill>
              </a:endParaRPr>
            </a:p>
          </p:txBody>
        </p:sp>
        <p:sp>
          <p:nvSpPr>
            <p:cNvPr id="38" name="Content Placeholder 15">
              <a:extLst>
                <a:ext uri="{FF2B5EF4-FFF2-40B4-BE49-F238E27FC236}">
                  <a16:creationId xmlns:a16="http://schemas.microsoft.com/office/drawing/2014/main" id="{456A9325-076B-4708-A5E5-1965AD817993}"/>
                </a:ext>
              </a:extLst>
            </p:cNvPr>
            <p:cNvSpPr txBox="1">
              <a:spLocks/>
            </p:cNvSpPr>
            <p:nvPr/>
          </p:nvSpPr>
          <p:spPr>
            <a:xfrm>
              <a:off x="8258173" y="1544820"/>
              <a:ext cx="3616327" cy="3333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rgbClr val="043E6F"/>
                  </a:solidFill>
                  <a:latin typeface="黑体" panose="02010609060101010101" pitchFamily="49" charset="-122"/>
                </a:rPr>
                <a:t>行业经验</a:t>
              </a:r>
              <a:endParaRPr lang="en-US" altLang="zh-CN" b="1" dirty="0">
                <a:solidFill>
                  <a:srgbClr val="043E6F"/>
                </a:solidFill>
                <a:latin typeface="黑体" panose="02010609060101010101" pitchFamily="49" charset="-122"/>
              </a:endParaRPr>
            </a:p>
          </p:txBody>
        </p:sp>
      </p:grpSp>
      <p:pic>
        <p:nvPicPr>
          <p:cNvPr id="50" name="Picture 4">
            <a:extLst>
              <a:ext uri="{FF2B5EF4-FFF2-40B4-BE49-F238E27FC236}">
                <a16:creationId xmlns:a16="http://schemas.microsoft.com/office/drawing/2014/main" id="{9FFCCF94-2066-4D65-B7BA-28F1F77194B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8285" y="5603240"/>
            <a:ext cx="1439181" cy="822099"/>
          </a:xfrm>
          <a:prstGeom prst="rect">
            <a:avLst/>
          </a:prstGeom>
          <a:solidFill>
            <a:schemeClr val="bg1"/>
          </a:solidFill>
        </p:spPr>
      </p:pic>
      <p:pic>
        <p:nvPicPr>
          <p:cNvPr id="51" name="Picture 12" descr="红杉资本中国基金员工、地点、职位| 领英">
            <a:extLst>
              <a:ext uri="{FF2B5EF4-FFF2-40B4-BE49-F238E27FC236}">
                <a16:creationId xmlns:a16="http://schemas.microsoft.com/office/drawing/2014/main" id="{5CC0D415-5E8C-4444-BDF6-C1D03EF6CC4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77763" y="5616035"/>
            <a:ext cx="796508" cy="796508"/>
          </a:xfrm>
          <a:prstGeom prst="rect">
            <a:avLst/>
          </a:prstGeom>
          <a:noFill/>
          <a:extLst>
            <a:ext uri="{909E8E84-426E-40DD-AFC4-6F175D3DCCD1}">
              <a14:hiddenFill xmlns:a14="http://schemas.microsoft.com/office/drawing/2010/main">
                <a:solidFill>
                  <a:srgbClr val="FFFFFF"/>
                </a:solidFill>
              </a14:hiddenFill>
            </a:ext>
          </a:extLst>
        </p:spPr>
      </p:pic>
      <p:pic>
        <p:nvPicPr>
          <p:cNvPr id="52" name="图片 51">
            <a:extLst>
              <a:ext uri="{FF2B5EF4-FFF2-40B4-BE49-F238E27FC236}">
                <a16:creationId xmlns:a16="http://schemas.microsoft.com/office/drawing/2014/main" id="{4FEA5DC8-A3D4-49D0-8D89-195F2355A88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5646" y="5704531"/>
            <a:ext cx="1555070" cy="619516"/>
          </a:xfrm>
          <a:prstGeom prst="rect">
            <a:avLst/>
          </a:prstGeom>
        </p:spPr>
      </p:pic>
      <p:pic>
        <p:nvPicPr>
          <p:cNvPr id="53" name="Picture 8">
            <a:extLst>
              <a:ext uri="{FF2B5EF4-FFF2-40B4-BE49-F238E27FC236}">
                <a16:creationId xmlns:a16="http://schemas.microsoft.com/office/drawing/2014/main" id="{C98CD368-4B0B-4134-81B6-B9087B026D6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238896" y="5699777"/>
            <a:ext cx="629024" cy="6290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BD868A8F-AFFE-4B40-AA44-39543B71817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056100" y="5671821"/>
            <a:ext cx="733483" cy="684936"/>
          </a:xfrm>
          <a:prstGeom prst="rect">
            <a:avLst/>
          </a:prstGeom>
          <a:noFill/>
          <a:extLst>
            <a:ext uri="{909E8E84-426E-40DD-AFC4-6F175D3DCCD1}">
              <a14:hiddenFill xmlns:a14="http://schemas.microsoft.com/office/drawing/2010/main">
                <a:solidFill>
                  <a:srgbClr val="FFFFFF"/>
                </a:solidFill>
              </a14:hiddenFill>
            </a:ext>
          </a:extLst>
        </p:spPr>
      </p:pic>
      <p:pic>
        <p:nvPicPr>
          <p:cNvPr id="55" name="图片 54">
            <a:extLst>
              <a:ext uri="{FF2B5EF4-FFF2-40B4-BE49-F238E27FC236}">
                <a16:creationId xmlns:a16="http://schemas.microsoft.com/office/drawing/2014/main" id="{5205DA6E-C7B5-4BE2-B504-144912FE99F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62451" y="5746583"/>
            <a:ext cx="1181598" cy="535412"/>
          </a:xfrm>
          <a:prstGeom prst="rect">
            <a:avLst/>
          </a:prstGeom>
        </p:spPr>
      </p:pic>
      <p:pic>
        <p:nvPicPr>
          <p:cNvPr id="56" name="Picture 6">
            <a:extLst>
              <a:ext uri="{FF2B5EF4-FFF2-40B4-BE49-F238E27FC236}">
                <a16:creationId xmlns:a16="http://schemas.microsoft.com/office/drawing/2014/main" id="{25EE8176-07F3-4204-8493-D1DC24A17D4B}"/>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704948" y="5788232"/>
            <a:ext cx="1577145" cy="452115"/>
          </a:xfrm>
          <a:prstGeom prst="rect">
            <a:avLst/>
          </a:prstGeom>
          <a:solidFill>
            <a:schemeClr val="bg1"/>
          </a:solidFill>
        </p:spPr>
      </p:pic>
      <p:pic>
        <p:nvPicPr>
          <p:cNvPr id="57" name="Picture 10">
            <a:extLst>
              <a:ext uri="{FF2B5EF4-FFF2-40B4-BE49-F238E27FC236}">
                <a16:creationId xmlns:a16="http://schemas.microsoft.com/office/drawing/2014/main" id="{72962BCC-3246-42CF-B9E4-7541037C9A6B}"/>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332229" y="5722726"/>
            <a:ext cx="1184539" cy="583126"/>
          </a:xfrm>
          <a:prstGeom prst="rect">
            <a:avLst/>
          </a:prstGeom>
          <a:noFill/>
          <a:extLst>
            <a:ext uri="{909E8E84-426E-40DD-AFC4-6F175D3DCCD1}">
              <a14:hiddenFill xmlns:a14="http://schemas.microsoft.com/office/drawing/2010/main">
                <a:solidFill>
                  <a:srgbClr val="FFFFFF"/>
                </a:solidFill>
              </a14:hiddenFill>
            </a:ext>
          </a:extLst>
        </p:spPr>
      </p:pic>
      <p:sp>
        <p:nvSpPr>
          <p:cNvPr id="59" name="文本框 58">
            <a:extLst>
              <a:ext uri="{FF2B5EF4-FFF2-40B4-BE49-F238E27FC236}">
                <a16:creationId xmlns:a16="http://schemas.microsoft.com/office/drawing/2014/main" id="{F24EB66A-F7C9-42E1-8FCA-ECE9A341A164}"/>
              </a:ext>
            </a:extLst>
          </p:cNvPr>
          <p:cNvSpPr txBox="1"/>
          <p:nvPr/>
        </p:nvSpPr>
        <p:spPr>
          <a:xfrm>
            <a:off x="5221544" y="5232645"/>
            <a:ext cx="2035278" cy="369332"/>
          </a:xfrm>
          <a:prstGeom prst="rect">
            <a:avLst/>
          </a:prstGeom>
          <a:noFill/>
        </p:spPr>
        <p:txBody>
          <a:bodyPr wrap="square">
            <a:spAutoFit/>
          </a:bodyPr>
          <a:lstStyle/>
          <a:p>
            <a:pPr algn="ctr"/>
            <a:r>
              <a:rPr lang="zh-CN" altLang="en-US" sz="1800" b="1" spc="100" dirty="0">
                <a:solidFill>
                  <a:schemeClr val="tx1"/>
                </a:solidFill>
              </a:rPr>
              <a:t>我们的投资机构</a:t>
            </a:r>
            <a:endParaRPr lang="zh-CN" altLang="en-US" dirty="0"/>
          </a:p>
        </p:txBody>
      </p:sp>
      <p:cxnSp>
        <p:nvCxnSpPr>
          <p:cNvPr id="47" name="直接连接符 46">
            <a:extLst>
              <a:ext uri="{FF2B5EF4-FFF2-40B4-BE49-F238E27FC236}">
                <a16:creationId xmlns:a16="http://schemas.microsoft.com/office/drawing/2014/main" id="{169447A9-E506-4173-9024-7F4DFBB7A18E}"/>
              </a:ext>
            </a:extLst>
          </p:cNvPr>
          <p:cNvCxnSpPr>
            <a:cxnSpLocks/>
          </p:cNvCxnSpPr>
          <p:nvPr/>
        </p:nvCxnSpPr>
        <p:spPr>
          <a:xfrm>
            <a:off x="2802808" y="5427143"/>
            <a:ext cx="6902140" cy="0"/>
          </a:xfrm>
          <a:prstGeom prst="line">
            <a:avLst/>
          </a:prstGeom>
          <a:ln>
            <a:gradFill flip="none" rotWithShape="1">
              <a:gsLst>
                <a:gs pos="32000">
                  <a:schemeClr val="accent1">
                    <a:lumMod val="5000"/>
                    <a:lumOff val="95000"/>
                    <a:alpha val="0"/>
                  </a:schemeClr>
                </a:gs>
                <a:gs pos="100000">
                  <a:srgbClr val="043E6F">
                    <a:alpha val="61000"/>
                  </a:srgb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94926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DE817988-E342-4BD4-B31D-A841910442C3}"/>
              </a:ext>
            </a:extLst>
          </p:cNvPr>
          <p:cNvSpPr/>
          <p:nvPr/>
        </p:nvSpPr>
        <p:spPr>
          <a:xfrm>
            <a:off x="5876819" y="1270018"/>
            <a:ext cx="6030948" cy="780842"/>
          </a:xfrm>
          <a:prstGeom prst="rect">
            <a:avLst/>
          </a:prstGeom>
          <a:solidFill>
            <a:srgbClr val="043E6F"/>
          </a:solidFill>
          <a:ln>
            <a:noFill/>
          </a:ln>
          <a:effectLst/>
        </p:spPr>
        <p:txBody>
          <a:bodyPr wrap="square" anchor="ctr">
            <a:noAutofit/>
          </a:bodyPr>
          <a:lstStyle/>
          <a:p>
            <a:pPr marL="285750" indent="-285750" algn="ctr"/>
            <a:r>
              <a:rPr kumimoji="1" lang="zh-CN" altLang="en-US" sz="2400" b="1" dirty="0">
                <a:solidFill>
                  <a:schemeClr val="bg1"/>
                </a:solidFill>
                <a:latin typeface="Arial" panose="020B0604020202020204" pitchFamily="34" charset="0"/>
                <a:cs typeface="Arial" panose="020B0604020202020204" pitchFamily="34" charset="0"/>
              </a:rPr>
              <a:t>思谋工业</a:t>
            </a:r>
            <a:r>
              <a:rPr kumimoji="1" lang="en-US" altLang="zh-CN" sz="2400" b="1" dirty="0">
                <a:solidFill>
                  <a:schemeClr val="bg1"/>
                </a:solidFill>
                <a:latin typeface="Arial" panose="020B0604020202020204" pitchFamily="34" charset="0"/>
                <a:cs typeface="Arial" panose="020B0604020202020204" pitchFamily="34" charset="0"/>
              </a:rPr>
              <a:t>AI</a:t>
            </a:r>
            <a:r>
              <a:rPr kumimoji="1" lang="zh-CN" altLang="en-US" sz="2400" b="1" dirty="0">
                <a:solidFill>
                  <a:schemeClr val="bg1"/>
                </a:solidFill>
                <a:latin typeface="Arial" panose="020B0604020202020204" pitchFamily="34" charset="0"/>
                <a:cs typeface="Arial" panose="020B0604020202020204" pitchFamily="34" charset="0"/>
              </a:rPr>
              <a:t>算法</a:t>
            </a:r>
            <a:endParaRPr kumimoji="1" lang="en-US" altLang="zh-CN" sz="2400" b="1" dirty="0">
              <a:solidFill>
                <a:schemeClr val="bg1"/>
              </a:solidFill>
              <a:latin typeface="Arial" panose="020B0604020202020204" pitchFamily="34" charset="0"/>
              <a:cs typeface="Arial" panose="020B0604020202020204" pitchFamily="34" charset="0"/>
            </a:endParaRPr>
          </a:p>
          <a:p>
            <a:pPr marL="285750" indent="-285750" algn="ctr"/>
            <a:endParaRPr lang="zh-CN" altLang="en-US" sz="2400" b="1" dirty="0">
              <a:solidFill>
                <a:schemeClr val="bg1"/>
              </a:solidFill>
              <a:latin typeface="Arial" panose="020B0604020202020204" pitchFamily="34" charset="0"/>
              <a:cs typeface="Arial" panose="020B0604020202020204" pitchFamily="34" charset="0"/>
            </a:endParaRPr>
          </a:p>
        </p:txBody>
      </p:sp>
      <p:grpSp>
        <p:nvGrpSpPr>
          <p:cNvPr id="4" name="组合 3">
            <a:extLst>
              <a:ext uri="{FF2B5EF4-FFF2-40B4-BE49-F238E27FC236}">
                <a16:creationId xmlns:a16="http://schemas.microsoft.com/office/drawing/2014/main" id="{6D8FFA45-860F-4F3C-9EB3-E9A5853E4E5D}"/>
              </a:ext>
            </a:extLst>
          </p:cNvPr>
          <p:cNvGrpSpPr/>
          <p:nvPr/>
        </p:nvGrpSpPr>
        <p:grpSpPr>
          <a:xfrm>
            <a:off x="640039" y="3251196"/>
            <a:ext cx="3745965" cy="2425235"/>
            <a:chOff x="1031625" y="3809115"/>
            <a:chExt cx="3041151" cy="1968920"/>
          </a:xfrm>
        </p:grpSpPr>
        <p:sp>
          <p:nvSpPr>
            <p:cNvPr id="5" name="任意形状 20">
              <a:extLst>
                <a:ext uri="{FF2B5EF4-FFF2-40B4-BE49-F238E27FC236}">
                  <a16:creationId xmlns:a16="http://schemas.microsoft.com/office/drawing/2014/main" id="{5B4B4645-2F75-4FBC-83DA-802BB604C5AB}"/>
                </a:ext>
              </a:extLst>
            </p:cNvPr>
            <p:cNvSpPr/>
            <p:nvPr/>
          </p:nvSpPr>
          <p:spPr>
            <a:xfrm flipH="1">
              <a:off x="2552201" y="3809115"/>
              <a:ext cx="1520575" cy="1968920"/>
            </a:xfrm>
            <a:custGeom>
              <a:avLst/>
              <a:gdLst>
                <a:gd name="connsiteX0" fmla="*/ 984460 w 1520576"/>
                <a:gd name="connsiteY0" fmla="*/ 0 h 1968920"/>
                <a:gd name="connsiteX1" fmla="*/ 1453712 w 1520576"/>
                <a:gd name="connsiteY1" fmla="*/ 118819 h 1968920"/>
                <a:gd name="connsiteX2" fmla="*/ 1520576 w 1520576"/>
                <a:gd name="connsiteY2" fmla="*/ 159440 h 1968920"/>
                <a:gd name="connsiteX3" fmla="*/ 1506270 w 1520576"/>
                <a:gd name="connsiteY3" fmla="*/ 168131 h 1968920"/>
                <a:gd name="connsiteX4" fmla="*/ 1072231 w 1520576"/>
                <a:gd name="connsiteY4" fmla="*/ 984460 h 1968920"/>
                <a:gd name="connsiteX5" fmla="*/ 1506270 w 1520576"/>
                <a:gd name="connsiteY5" fmla="*/ 1800790 h 1968920"/>
                <a:gd name="connsiteX6" fmla="*/ 1520576 w 1520576"/>
                <a:gd name="connsiteY6" fmla="*/ 1809481 h 1968920"/>
                <a:gd name="connsiteX7" fmla="*/ 1453712 w 1520576"/>
                <a:gd name="connsiteY7" fmla="*/ 1850101 h 1968920"/>
                <a:gd name="connsiteX8" fmla="*/ 984460 w 1520576"/>
                <a:gd name="connsiteY8" fmla="*/ 1968920 h 1968920"/>
                <a:gd name="connsiteX9" fmla="*/ 0 w 1520576"/>
                <a:gd name="connsiteY9" fmla="*/ 984460 h 1968920"/>
                <a:gd name="connsiteX10" fmla="*/ 984460 w 1520576"/>
                <a:gd name="connsiteY10" fmla="*/ 0 h 196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0576" h="1968920">
                  <a:moveTo>
                    <a:pt x="984460" y="0"/>
                  </a:moveTo>
                  <a:cubicBezTo>
                    <a:pt x="1154367" y="0"/>
                    <a:pt x="1314221" y="43043"/>
                    <a:pt x="1453712" y="118819"/>
                  </a:cubicBezTo>
                  <a:lnTo>
                    <a:pt x="1520576" y="159440"/>
                  </a:lnTo>
                  <a:lnTo>
                    <a:pt x="1506270" y="168131"/>
                  </a:lnTo>
                  <a:cubicBezTo>
                    <a:pt x="1244402" y="345045"/>
                    <a:pt x="1072231" y="644647"/>
                    <a:pt x="1072231" y="984460"/>
                  </a:cubicBezTo>
                  <a:cubicBezTo>
                    <a:pt x="1072231" y="1324274"/>
                    <a:pt x="1244402" y="1623875"/>
                    <a:pt x="1506270" y="1800790"/>
                  </a:cubicBezTo>
                  <a:lnTo>
                    <a:pt x="1520576" y="1809481"/>
                  </a:lnTo>
                  <a:lnTo>
                    <a:pt x="1453712" y="1850101"/>
                  </a:lnTo>
                  <a:cubicBezTo>
                    <a:pt x="1314221" y="1925877"/>
                    <a:pt x="1154367" y="1968920"/>
                    <a:pt x="984460" y="1968920"/>
                  </a:cubicBezTo>
                  <a:cubicBezTo>
                    <a:pt x="440758" y="1968920"/>
                    <a:pt x="0" y="1528162"/>
                    <a:pt x="0" y="984460"/>
                  </a:cubicBezTo>
                  <a:cubicBezTo>
                    <a:pt x="0" y="440758"/>
                    <a:pt x="440758" y="0"/>
                    <a:pt x="984460" y="0"/>
                  </a:cubicBezTo>
                  <a:close/>
                </a:path>
              </a:pathLst>
            </a:custGeom>
            <a:solidFill>
              <a:schemeClr val="bg1">
                <a:lumMod val="85000"/>
                <a:alpha val="55000"/>
              </a:schemeClr>
            </a:solidFill>
            <a:ln>
              <a:solidFill>
                <a:schemeClr val="bg1">
                  <a:lumMod val="75000"/>
                </a:schemeClr>
              </a:solidFill>
            </a:ln>
          </p:spPr>
          <p:txBody>
            <a:bodyPr wrap="square" rtlCol="0" anchor="ctr">
              <a:noAutofit/>
            </a:bodyPr>
            <a:lstStyle/>
            <a:p>
              <a:endParaRPr kumimoji="1" lang="zh-CN" altLang="en-US" sz="20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6" name="任意形状 17">
              <a:extLst>
                <a:ext uri="{FF2B5EF4-FFF2-40B4-BE49-F238E27FC236}">
                  <a16:creationId xmlns:a16="http://schemas.microsoft.com/office/drawing/2014/main" id="{58A9FD10-3B1D-4933-A851-CD7E38704835}"/>
                </a:ext>
              </a:extLst>
            </p:cNvPr>
            <p:cNvSpPr/>
            <p:nvPr/>
          </p:nvSpPr>
          <p:spPr>
            <a:xfrm>
              <a:off x="1031625" y="3809115"/>
              <a:ext cx="1520576" cy="1968920"/>
            </a:xfrm>
            <a:custGeom>
              <a:avLst/>
              <a:gdLst>
                <a:gd name="connsiteX0" fmla="*/ 984460 w 1520576"/>
                <a:gd name="connsiteY0" fmla="*/ 0 h 1968920"/>
                <a:gd name="connsiteX1" fmla="*/ 1453712 w 1520576"/>
                <a:gd name="connsiteY1" fmla="*/ 118819 h 1968920"/>
                <a:gd name="connsiteX2" fmla="*/ 1520576 w 1520576"/>
                <a:gd name="connsiteY2" fmla="*/ 159440 h 1968920"/>
                <a:gd name="connsiteX3" fmla="*/ 1506270 w 1520576"/>
                <a:gd name="connsiteY3" fmla="*/ 168131 h 1968920"/>
                <a:gd name="connsiteX4" fmla="*/ 1072231 w 1520576"/>
                <a:gd name="connsiteY4" fmla="*/ 984460 h 1968920"/>
                <a:gd name="connsiteX5" fmla="*/ 1506270 w 1520576"/>
                <a:gd name="connsiteY5" fmla="*/ 1800790 h 1968920"/>
                <a:gd name="connsiteX6" fmla="*/ 1520576 w 1520576"/>
                <a:gd name="connsiteY6" fmla="*/ 1809481 h 1968920"/>
                <a:gd name="connsiteX7" fmla="*/ 1453712 w 1520576"/>
                <a:gd name="connsiteY7" fmla="*/ 1850101 h 1968920"/>
                <a:gd name="connsiteX8" fmla="*/ 984460 w 1520576"/>
                <a:gd name="connsiteY8" fmla="*/ 1968920 h 1968920"/>
                <a:gd name="connsiteX9" fmla="*/ 0 w 1520576"/>
                <a:gd name="connsiteY9" fmla="*/ 984460 h 1968920"/>
                <a:gd name="connsiteX10" fmla="*/ 984460 w 1520576"/>
                <a:gd name="connsiteY10" fmla="*/ 0 h 196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0576" h="1968920">
                  <a:moveTo>
                    <a:pt x="984460" y="0"/>
                  </a:moveTo>
                  <a:cubicBezTo>
                    <a:pt x="1154367" y="0"/>
                    <a:pt x="1314221" y="43043"/>
                    <a:pt x="1453712" y="118819"/>
                  </a:cubicBezTo>
                  <a:lnTo>
                    <a:pt x="1520576" y="159440"/>
                  </a:lnTo>
                  <a:lnTo>
                    <a:pt x="1506270" y="168131"/>
                  </a:lnTo>
                  <a:cubicBezTo>
                    <a:pt x="1244402" y="345045"/>
                    <a:pt x="1072231" y="644647"/>
                    <a:pt x="1072231" y="984460"/>
                  </a:cubicBezTo>
                  <a:cubicBezTo>
                    <a:pt x="1072231" y="1324274"/>
                    <a:pt x="1244402" y="1623875"/>
                    <a:pt x="1506270" y="1800790"/>
                  </a:cubicBezTo>
                  <a:lnTo>
                    <a:pt x="1520576" y="1809481"/>
                  </a:lnTo>
                  <a:lnTo>
                    <a:pt x="1453712" y="1850101"/>
                  </a:lnTo>
                  <a:cubicBezTo>
                    <a:pt x="1314221" y="1925877"/>
                    <a:pt x="1154367" y="1968920"/>
                    <a:pt x="984460" y="1968920"/>
                  </a:cubicBezTo>
                  <a:cubicBezTo>
                    <a:pt x="440758" y="1968920"/>
                    <a:pt x="0" y="1528162"/>
                    <a:pt x="0" y="984460"/>
                  </a:cubicBezTo>
                  <a:cubicBezTo>
                    <a:pt x="0" y="440758"/>
                    <a:pt x="440758" y="0"/>
                    <a:pt x="984460" y="0"/>
                  </a:cubicBezTo>
                  <a:close/>
                </a:path>
              </a:pathLst>
            </a:custGeom>
            <a:solidFill>
              <a:srgbClr val="FFC000">
                <a:alpha val="55000"/>
              </a:srgbClr>
            </a:solidFill>
            <a:ln>
              <a:solidFill>
                <a:schemeClr val="bg1">
                  <a:lumMod val="75000"/>
                </a:schemeClr>
              </a:solidFill>
            </a:ln>
          </p:spPr>
          <p:txBody>
            <a:bodyPr wrap="square" rtlCol="0" anchor="ctr">
              <a:noAutofit/>
            </a:bodyPr>
            <a:lstStyle/>
            <a:p>
              <a:endParaRPr kumimoji="1" lang="zh-CN" altLang="en-US" sz="20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7" name="任意形状 19">
              <a:extLst>
                <a:ext uri="{FF2B5EF4-FFF2-40B4-BE49-F238E27FC236}">
                  <a16:creationId xmlns:a16="http://schemas.microsoft.com/office/drawing/2014/main" id="{CBDEBE00-0FF5-4007-A063-F7D9309438E4}"/>
                </a:ext>
              </a:extLst>
            </p:cNvPr>
            <p:cNvSpPr/>
            <p:nvPr/>
          </p:nvSpPr>
          <p:spPr>
            <a:xfrm>
              <a:off x="2104269" y="3968555"/>
              <a:ext cx="896689" cy="1650040"/>
            </a:xfrm>
            <a:custGeom>
              <a:avLst/>
              <a:gdLst>
                <a:gd name="connsiteX0" fmla="*/ 448345 w 896689"/>
                <a:gd name="connsiteY0" fmla="*/ 0 h 1650040"/>
                <a:gd name="connsiteX1" fmla="*/ 462650 w 896689"/>
                <a:gd name="connsiteY1" fmla="*/ 8691 h 1650040"/>
                <a:gd name="connsiteX2" fmla="*/ 896689 w 896689"/>
                <a:gd name="connsiteY2" fmla="*/ 825020 h 1650040"/>
                <a:gd name="connsiteX3" fmla="*/ 462650 w 896689"/>
                <a:gd name="connsiteY3" fmla="*/ 1641350 h 1650040"/>
                <a:gd name="connsiteX4" fmla="*/ 448345 w 896689"/>
                <a:gd name="connsiteY4" fmla="*/ 1650040 h 1650040"/>
                <a:gd name="connsiteX5" fmla="*/ 434039 w 896689"/>
                <a:gd name="connsiteY5" fmla="*/ 1641350 h 1650040"/>
                <a:gd name="connsiteX6" fmla="*/ 0 w 896689"/>
                <a:gd name="connsiteY6" fmla="*/ 825020 h 1650040"/>
                <a:gd name="connsiteX7" fmla="*/ 434039 w 896689"/>
                <a:gd name="connsiteY7" fmla="*/ 8691 h 16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6689" h="1650040">
                  <a:moveTo>
                    <a:pt x="448345" y="0"/>
                  </a:moveTo>
                  <a:lnTo>
                    <a:pt x="462650" y="8691"/>
                  </a:lnTo>
                  <a:cubicBezTo>
                    <a:pt x="724518" y="185605"/>
                    <a:pt x="896689" y="485206"/>
                    <a:pt x="896689" y="825020"/>
                  </a:cubicBezTo>
                  <a:cubicBezTo>
                    <a:pt x="896689" y="1164834"/>
                    <a:pt x="724518" y="1464435"/>
                    <a:pt x="462650" y="1641350"/>
                  </a:cubicBezTo>
                  <a:lnTo>
                    <a:pt x="448345" y="1650040"/>
                  </a:lnTo>
                  <a:lnTo>
                    <a:pt x="434039" y="1641350"/>
                  </a:lnTo>
                  <a:cubicBezTo>
                    <a:pt x="172171" y="1464435"/>
                    <a:pt x="0" y="1164834"/>
                    <a:pt x="0" y="825020"/>
                  </a:cubicBezTo>
                  <a:cubicBezTo>
                    <a:pt x="0" y="485206"/>
                    <a:pt x="172171" y="185605"/>
                    <a:pt x="434039" y="8691"/>
                  </a:cubicBezTo>
                  <a:close/>
                </a:path>
              </a:pathLst>
            </a:custGeom>
            <a:solidFill>
              <a:schemeClr val="accent5">
                <a:lumMod val="60000"/>
                <a:lumOff val="40000"/>
              </a:schemeClr>
            </a:solidFill>
            <a:ln w="76200">
              <a:solidFill>
                <a:schemeClr val="bg1">
                  <a:lumMod val="65000"/>
                </a:schemeClr>
              </a:solidFill>
            </a:ln>
          </p:spPr>
          <p:txBody>
            <a:bodyPr wrap="square" rtlCol="0" anchor="ctr">
              <a:noAutofit/>
            </a:bodyPr>
            <a:lstStyle/>
            <a:p>
              <a:endParaRPr kumimoji="1" lang="zh-CN" altLang="en-US" sz="20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pitchFamily="34" charset="0"/>
              </a:endParaRPr>
            </a:p>
          </p:txBody>
        </p:sp>
      </p:grpSp>
      <p:graphicFrame>
        <p:nvGraphicFramePr>
          <p:cNvPr id="8" name="表格 7">
            <a:extLst>
              <a:ext uri="{FF2B5EF4-FFF2-40B4-BE49-F238E27FC236}">
                <a16:creationId xmlns:a16="http://schemas.microsoft.com/office/drawing/2014/main" id="{6A00EFFE-AA9B-4451-83D7-6CE992DA92B6}"/>
              </a:ext>
            </a:extLst>
          </p:cNvPr>
          <p:cNvGraphicFramePr>
            <a:graphicFrameLocks noGrp="1"/>
          </p:cNvGraphicFramePr>
          <p:nvPr/>
        </p:nvGraphicFramePr>
        <p:xfrm>
          <a:off x="5098343" y="1665554"/>
          <a:ext cx="6809423" cy="4499392"/>
        </p:xfrm>
        <a:graphic>
          <a:graphicData uri="http://schemas.openxmlformats.org/drawingml/2006/table">
            <a:tbl>
              <a:tblPr/>
              <a:tblGrid>
                <a:gridCol w="778475">
                  <a:extLst>
                    <a:ext uri="{9D8B030D-6E8A-4147-A177-3AD203B41FA5}">
                      <a16:colId xmlns:a16="http://schemas.microsoft.com/office/drawing/2014/main" val="828670303"/>
                    </a:ext>
                  </a:extLst>
                </a:gridCol>
                <a:gridCol w="3065387">
                  <a:extLst>
                    <a:ext uri="{9D8B030D-6E8A-4147-A177-3AD203B41FA5}">
                      <a16:colId xmlns:a16="http://schemas.microsoft.com/office/drawing/2014/main" val="2449091346"/>
                    </a:ext>
                  </a:extLst>
                </a:gridCol>
                <a:gridCol w="2965561">
                  <a:extLst>
                    <a:ext uri="{9D8B030D-6E8A-4147-A177-3AD203B41FA5}">
                      <a16:colId xmlns:a16="http://schemas.microsoft.com/office/drawing/2014/main" val="3861342817"/>
                    </a:ext>
                  </a:extLst>
                </a:gridCol>
              </a:tblGrid>
              <a:tr h="280886">
                <a:tc>
                  <a:txBody>
                    <a:bodyPr/>
                    <a:lstStyle/>
                    <a:p>
                      <a:pPr algn="ctr"/>
                      <a:endParaRPr lang="en" sz="1600" b="0" dirty="0">
                        <a:solidFill>
                          <a:schemeClr val="bg1"/>
                        </a:solidFill>
                        <a:effectLst/>
                        <a:latin typeface="黑体" panose="02010609060101010101" pitchFamily="49" charset="-122"/>
                        <a:ea typeface="黑体" panose="02010609060101010101" pitchFamily="49" charset="-122"/>
                      </a:endParaRPr>
                    </a:p>
                  </a:txBody>
                  <a:tcPr marL="71662" marR="71662" marT="71662" marB="71662" anchor="ctr">
                    <a:lnL w="3175"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 sz="1600" b="1" dirty="0">
                          <a:solidFill>
                            <a:schemeClr val="bg1"/>
                          </a:solidFill>
                          <a:effectLst/>
                          <a:latin typeface="黑体" panose="02010609060101010101" pitchFamily="49" charset="-122"/>
                          <a:ea typeface="黑体" panose="02010609060101010101" pitchFamily="49" charset="-122"/>
                        </a:rPr>
                        <a:t>深度</a:t>
                      </a:r>
                      <a:r>
                        <a:rPr lang="zh-CN" altLang="en-US" sz="1600" b="1" dirty="0">
                          <a:solidFill>
                            <a:schemeClr val="bg1"/>
                          </a:solidFill>
                          <a:effectLst/>
                          <a:latin typeface="黑体" panose="02010609060101010101" pitchFamily="49" charset="-122"/>
                          <a:ea typeface="黑体" panose="02010609060101010101" pitchFamily="49" charset="-122"/>
                        </a:rPr>
                        <a:t>学习</a:t>
                      </a:r>
                      <a:endParaRPr lang="en" sz="1600" b="1" dirty="0">
                        <a:solidFill>
                          <a:schemeClr val="bg1"/>
                        </a:solidFill>
                        <a:effectLst/>
                        <a:latin typeface="黑体" panose="02010609060101010101" pitchFamily="49" charset="-122"/>
                        <a:ea typeface="黑体" panose="02010609060101010101" pitchFamily="49" charset="-122"/>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55000"/>
                      </a:schemeClr>
                    </a:solidFill>
                  </a:tcPr>
                </a:tc>
                <a:tc>
                  <a:txBody>
                    <a:bodyPr/>
                    <a:lstStyle/>
                    <a:p>
                      <a:pPr algn="ctr"/>
                      <a:r>
                        <a:rPr lang="zh-CN" altLang="en-US" sz="1600" b="1" dirty="0">
                          <a:solidFill>
                            <a:schemeClr val="tx1"/>
                          </a:solidFill>
                          <a:effectLst/>
                          <a:latin typeface="黑体" panose="02010609060101010101" pitchFamily="49" charset="-122"/>
                          <a:ea typeface="黑体" panose="02010609060101010101" pitchFamily="49" charset="-122"/>
                        </a:rPr>
                        <a:t>机器视觉算法</a:t>
                      </a:r>
                      <a:endParaRPr lang="en" sz="1600" b="1" dirty="0">
                        <a:solidFill>
                          <a:schemeClr val="tx1"/>
                        </a:solidFill>
                        <a:effectLst/>
                        <a:latin typeface="黑体" panose="02010609060101010101" pitchFamily="49" charset="-122"/>
                        <a:ea typeface="黑体" panose="02010609060101010101" pitchFamily="49" charset="-122"/>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488378461"/>
                  </a:ext>
                </a:extLst>
              </a:tr>
              <a:tr h="767374">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effectLst/>
                          <a:latin typeface="Arial" panose="020B0604020202020204" pitchFamily="34" charset="0"/>
                          <a:ea typeface="黑体" panose="02010609060101010101" pitchFamily="49" charset="-122"/>
                          <a:cs typeface="Arial" panose="020B0604020202020204" pitchFamily="34" charset="0"/>
                        </a:rPr>
                        <a:t>应用</a:t>
                      </a:r>
                      <a:endParaRPr lang="en" altLang="zh-CN" sz="1200" b="0" dirty="0">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fontAlgn="t">
                        <a:buFont typeface="Arial" panose="020B0604020202020204" pitchFamily="34" charset="0"/>
                        <a:buNone/>
                        <a:tabLst/>
                      </a:pPr>
                      <a:r>
                        <a:rPr lang="zh-CN" altLang="en" sz="1200" b="0" dirty="0">
                          <a:effectLst/>
                          <a:latin typeface="Arial" panose="020B0604020202020204" pitchFamily="34" charset="0"/>
                          <a:ea typeface="黑体" panose="02010609060101010101" pitchFamily="49" charset="-122"/>
                          <a:cs typeface="Arial" panose="020B0604020202020204" pitchFamily="34" charset="0"/>
                        </a:rPr>
                        <a:t>表面</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缺陷检测</a:t>
                      </a:r>
                      <a:r>
                        <a:rPr lang="en" sz="1200" b="0" dirty="0">
                          <a:effectLst/>
                          <a:latin typeface="Arial" panose="020B0604020202020204" pitchFamily="34" charset="0"/>
                          <a:ea typeface="黑体" panose="02010609060101010101" pitchFamily="49" charset="-122"/>
                          <a:cs typeface="Arial" panose="020B0604020202020204" pitchFamily="34" charset="0"/>
                        </a:rPr>
                        <a:t> (</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裂痕、刮伤</a:t>
                      </a:r>
                      <a:r>
                        <a:rPr lang="en" sz="1200" b="0" dirty="0">
                          <a:effectLst/>
                          <a:latin typeface="Arial" panose="020B0604020202020204" pitchFamily="34" charset="0"/>
                          <a:ea typeface="黑体" panose="02010609060101010101" pitchFamily="49" charset="-122"/>
                          <a:cs typeface="Arial" panose="020B0604020202020204" pitchFamily="34" charset="0"/>
                        </a:rPr>
                        <a:t>)</a:t>
                      </a:r>
                    </a:p>
                    <a:p>
                      <a:pPr marL="12700" lvl="1" indent="0" algn="l" fontAlgn="t">
                        <a:buFont typeface="Arial" panose="020B0604020202020204" pitchFamily="34" charset="0"/>
                        <a:buNone/>
                        <a:tabLst/>
                      </a:pPr>
                      <a:r>
                        <a:rPr lang="zh-CN" altLang="en" sz="1200" b="0" dirty="0">
                          <a:effectLst/>
                          <a:latin typeface="Arial" panose="020B0604020202020204" pitchFamily="34" charset="0"/>
                          <a:ea typeface="黑体" panose="02010609060101010101" pitchFamily="49" charset="-122"/>
                          <a:cs typeface="Arial" panose="020B0604020202020204" pitchFamily="34" charset="0"/>
                        </a:rPr>
                        <a:t>目标</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检测</a:t>
                      </a:r>
                      <a:endParaRPr lang="en-US" altLang="zh-CN" sz="1200" b="0" dirty="0">
                        <a:effectLst/>
                        <a:latin typeface="Arial" panose="020B0604020202020204" pitchFamily="34" charset="0"/>
                        <a:ea typeface="黑体" panose="02010609060101010101" pitchFamily="49" charset="-122"/>
                        <a:cs typeface="Arial" panose="020B0604020202020204" pitchFamily="34" charset="0"/>
                      </a:endParaRPr>
                    </a:p>
                    <a:p>
                      <a:pPr marL="12700" lvl="1" indent="0" algn="l" fontAlgn="t">
                        <a:buFont typeface="Arial" panose="020B0604020202020204" pitchFamily="34" charset="0"/>
                        <a:buNone/>
                        <a:tabLst/>
                      </a:pPr>
                      <a:r>
                        <a:rPr lang="zh-CN" altLang="en-US" sz="1200" b="0" dirty="0">
                          <a:effectLst/>
                          <a:latin typeface="Arial" panose="020B0604020202020204" pitchFamily="34" charset="0"/>
                          <a:ea typeface="黑体" panose="02010609060101010101" pitchFamily="49" charset="-122"/>
                          <a:cs typeface="Arial" panose="020B0604020202020204" pitchFamily="34" charset="0"/>
                        </a:rPr>
                        <a:t>图像分类</a:t>
                      </a:r>
                      <a:endParaRPr lang="en" sz="1200" b="0" dirty="0">
                        <a:effectLst/>
                        <a:latin typeface="Arial" panose="020B0604020202020204" pitchFamily="34" charset="0"/>
                        <a:ea typeface="黑体" panose="02010609060101010101" pitchFamily="49" charset="-122"/>
                        <a:cs typeface="Arial" panose="020B0604020202020204" pitchFamily="34" charset="0"/>
                      </a:endParaRPr>
                    </a:p>
                    <a:p>
                      <a:pPr marL="12700" lvl="1" indent="0" algn="l" fontAlgn="t">
                        <a:buFont typeface="Arial" panose="020B0604020202020204" pitchFamily="34" charset="0"/>
                        <a:buNone/>
                        <a:tabLst/>
                      </a:pPr>
                      <a:r>
                        <a:rPr lang="zh-CN" altLang="en-US" sz="1200" b="0" dirty="0">
                          <a:effectLst/>
                          <a:latin typeface="Arial" panose="020B0604020202020204" pitchFamily="34" charset="0"/>
                          <a:ea typeface="黑体" panose="02010609060101010101" pitchFamily="49" charset="-122"/>
                          <a:cs typeface="Arial" panose="020B0604020202020204" pitchFamily="34" charset="0"/>
                        </a:rPr>
                        <a:t>食品、工业产品、铸造产品、纺织物检测、</a:t>
                      </a:r>
                      <a:r>
                        <a:rPr lang="zh-CN" altLang="en" sz="1200" b="0" dirty="0">
                          <a:effectLst/>
                          <a:latin typeface="Arial" panose="020B0604020202020204" pitchFamily="34" charset="0"/>
                          <a:ea typeface="黑体" panose="02010609060101010101" pitchFamily="49" charset="-122"/>
                          <a:cs typeface="Arial" panose="020B0604020202020204" pitchFamily="34" charset="0"/>
                        </a:rPr>
                        <a:t>医疗</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影像分析</a:t>
                      </a:r>
                      <a:endParaRPr lang="en" sz="1200" b="0" dirty="0">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二维</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测量</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编码</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识别</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存在</a:t>
                      </a:r>
                      <a:r>
                        <a:rPr lang="en-US"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不存在检测</a:t>
                      </a:r>
                      <a:br>
                        <a:rPr lang="en-US"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b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机器</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手臂引导</a:t>
                      </a:r>
                      <a:endParaRPr lang="en-US"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印刷检测</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33308291"/>
                  </a:ext>
                </a:extLst>
              </a:tr>
              <a:tr h="369338">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特征</a:t>
                      </a:r>
                      <a:endParaRPr lang="en"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对象</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不固定</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方位</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多变</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固定对象</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固定</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方位</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1913512"/>
                  </a:ext>
                </a:extLst>
              </a:tr>
              <a:tr h="389462">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应对缺陷变化</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内置各种工具，当缺陷出现变化，判片人员可以将缺陷图片重新输入训练平台优化模型。</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当缺陷出现变化时，运维工程师需要大量工作调整模型，运维工作量非常大。</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22747702"/>
                  </a:ext>
                </a:extLst>
              </a:tr>
              <a:tr h="369338">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满足数据指标</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能识别和分析复杂无规律缺陷</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无法分析复杂无规律缺陷，开发工作量巨大</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951810"/>
                  </a:ext>
                </a:extLst>
              </a:tr>
              <a:tr h="502017">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应对复杂图像</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传统视觉用模板匹配和特征提取方式准确率和误判率很难突破天花板</a:t>
                      </a:r>
                    </a:p>
                    <a:p>
                      <a:pPr marL="12700" lvl="1" indent="0" algn="l" fontAlgn="t">
                        <a:buFont typeface="Arial" panose="020B0604020202020204" pitchFamily="34" charset="0"/>
                        <a:buNone/>
                        <a:tabLst/>
                      </a:pPr>
                      <a:endParaRPr lang="en" sz="1200" b="0" dirty="0">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大数据量学习可以达到较高的准确率高，低误判率</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64073399"/>
                  </a:ext>
                </a:extLst>
              </a:tr>
              <a:tr h="236660">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硬件</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硬件</a:t>
                      </a:r>
                      <a:r>
                        <a:rPr kumimoji="0" lang="zh-CN" altLang="en-US"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开销更高、需要</a:t>
                      </a:r>
                      <a:r>
                        <a:rPr kumimoji="0" lang="en-US" altLang="zh-C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GPU</a:t>
                      </a:r>
                      <a:endParaRPr kumimoji="0" 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硬件开销小、</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CPU</a:t>
                      </a: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即可</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1676256"/>
                  </a:ext>
                </a:extLst>
              </a:tr>
              <a:tr h="369338">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鲁棒性</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鲁棒性</a:t>
                      </a:r>
                      <a:r>
                        <a:rPr kumimoji="0" lang="zh-CN" altLang="en-US"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极高</a:t>
                      </a:r>
                      <a:endParaRPr kumimoji="0" 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特征人为设定、只能处理特定场景，鲁棒性差、无法应对“噪声”数据干扰</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53943360"/>
                  </a:ext>
                </a:extLst>
              </a:tr>
            </a:tbl>
          </a:graphicData>
        </a:graphic>
      </p:graphicFrame>
      <p:sp>
        <p:nvSpPr>
          <p:cNvPr id="9" name="矩形 8">
            <a:extLst>
              <a:ext uri="{FF2B5EF4-FFF2-40B4-BE49-F238E27FC236}">
                <a16:creationId xmlns:a16="http://schemas.microsoft.com/office/drawing/2014/main" id="{FC85ECC7-0E2E-462E-B20A-9E5D85B99346}"/>
              </a:ext>
            </a:extLst>
          </p:cNvPr>
          <p:cNvSpPr/>
          <p:nvPr/>
        </p:nvSpPr>
        <p:spPr>
          <a:xfrm>
            <a:off x="493716" y="2050860"/>
            <a:ext cx="4052883" cy="1200329"/>
          </a:xfrm>
          <a:prstGeom prst="rect">
            <a:avLst/>
          </a:prstGeom>
        </p:spPr>
        <p:txBody>
          <a:bodyPr wrap="square">
            <a:spAutoFit/>
          </a:bodyPr>
          <a:lstStyle/>
          <a:p>
            <a:r>
              <a:rPr lang="zh-CN" altLang="en" sz="2400" b="1" dirty="0">
                <a:solidFill>
                  <a:schemeClr val="accent1"/>
                </a:solidFill>
                <a:latin typeface="Arial" panose="020B0604020202020204" pitchFamily="34" charset="0"/>
                <a:cs typeface="Arial" panose="020B0604020202020204" pitchFamily="34" charset="0"/>
              </a:rPr>
              <a:t>深度</a:t>
            </a:r>
            <a:r>
              <a:rPr lang="zh-CN" altLang="en-US" sz="2400" b="1" dirty="0">
                <a:solidFill>
                  <a:schemeClr val="accent1"/>
                </a:solidFill>
                <a:latin typeface="Arial" panose="020B0604020202020204" pitchFamily="34" charset="0"/>
                <a:cs typeface="Arial" panose="020B0604020202020204" pitchFamily="34" charset="0"/>
              </a:rPr>
              <a:t>学习</a:t>
            </a:r>
            <a:r>
              <a:rPr lang="zh-CN" altLang="en-US" sz="1200" b="1" dirty="0">
                <a:solidFill>
                  <a:schemeClr val="accent1"/>
                </a:solidFill>
                <a:latin typeface="Arial" panose="020B0604020202020204" pitchFamily="34" charset="0"/>
                <a:cs typeface="Arial" panose="020B0604020202020204" pitchFamily="34" charset="0"/>
              </a:rPr>
              <a:t>  </a:t>
            </a:r>
            <a:r>
              <a:rPr lang="en-US" altLang="zh-CN" sz="1600" dirty="0">
                <a:solidFill>
                  <a:srgbClr val="484848"/>
                </a:solidFill>
                <a:latin typeface="Arial" panose="020B0604020202020204" pitchFamily="34" charset="0"/>
                <a:cs typeface="Arial" panose="020B0604020202020204" pitchFamily="34" charset="0"/>
              </a:rPr>
              <a:t>Deep</a:t>
            </a:r>
            <a:r>
              <a:rPr lang="zh-CN" altLang="en-US" sz="1600" dirty="0">
                <a:solidFill>
                  <a:srgbClr val="484848"/>
                </a:solidFill>
                <a:latin typeface="Arial" panose="020B0604020202020204" pitchFamily="34" charset="0"/>
                <a:cs typeface="Arial" panose="020B0604020202020204" pitchFamily="34" charset="0"/>
              </a:rPr>
              <a:t> </a:t>
            </a:r>
            <a:r>
              <a:rPr lang="en-US" altLang="zh-CN" sz="1600" dirty="0">
                <a:solidFill>
                  <a:srgbClr val="484848"/>
                </a:solidFill>
                <a:latin typeface="Arial" panose="020B0604020202020204" pitchFamily="34" charset="0"/>
                <a:cs typeface="Arial" panose="020B0604020202020204" pitchFamily="34" charset="0"/>
              </a:rPr>
              <a:t>Learning</a:t>
            </a:r>
            <a:r>
              <a:rPr lang="zh-CN" altLang="en-US" sz="1600" dirty="0">
                <a:solidFill>
                  <a:srgbClr val="484848"/>
                </a:solidFill>
                <a:latin typeface="Arial" panose="020B0604020202020204" pitchFamily="34" charset="0"/>
                <a:cs typeface="Arial" panose="020B0604020202020204" pitchFamily="34" charset="0"/>
              </a:rPr>
              <a:t>是一种新的可靠解决方案 ，可以用来解决传统机器视觉在过去无法解决的问题。</a:t>
            </a:r>
            <a:endParaRPr lang="en-US" altLang="zh-CN" sz="1600" dirty="0">
              <a:solidFill>
                <a:srgbClr val="484848"/>
              </a:solidFill>
              <a:latin typeface="Arial" panose="020B0604020202020204" pitchFamily="34" charset="0"/>
              <a:cs typeface="Arial" panose="020B0604020202020204" pitchFamily="34" charset="0"/>
            </a:endParaRPr>
          </a:p>
          <a:p>
            <a:endParaRPr lang="en-US" altLang="zh-CN" sz="1600" dirty="0">
              <a:solidFill>
                <a:srgbClr val="484848"/>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C1B8C60D-AE97-4175-B53B-A107E06245EF}"/>
              </a:ext>
            </a:extLst>
          </p:cNvPr>
          <p:cNvSpPr/>
          <p:nvPr/>
        </p:nvSpPr>
        <p:spPr>
          <a:xfrm>
            <a:off x="1110999" y="4171425"/>
            <a:ext cx="595035" cy="584775"/>
          </a:xfrm>
          <a:prstGeom prst="rect">
            <a:avLst/>
          </a:prstGeom>
        </p:spPr>
        <p:txBody>
          <a:bodyPr wrap="square">
            <a:spAutoFit/>
          </a:bodyPr>
          <a:lstStyle/>
          <a:p>
            <a:r>
              <a:rPr lang="zh-CN" altLang="en" sz="1600" b="1" dirty="0">
                <a:solidFill>
                  <a:schemeClr val="tx1">
                    <a:lumMod val="75000"/>
                    <a:lumOff val="25000"/>
                  </a:schemeClr>
                </a:solidFill>
                <a:latin typeface="Arial" panose="020B0604020202020204" pitchFamily="34" charset="0"/>
                <a:cs typeface="Arial" panose="020B0604020202020204" pitchFamily="34" charset="0"/>
              </a:rPr>
              <a:t>深度</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学习</a:t>
            </a:r>
          </a:p>
        </p:txBody>
      </p:sp>
      <p:sp>
        <p:nvSpPr>
          <p:cNvPr id="11" name="矩形 10">
            <a:extLst>
              <a:ext uri="{FF2B5EF4-FFF2-40B4-BE49-F238E27FC236}">
                <a16:creationId xmlns:a16="http://schemas.microsoft.com/office/drawing/2014/main" id="{0009631C-1864-472E-9C94-86FA3B9DA264}"/>
              </a:ext>
            </a:extLst>
          </p:cNvPr>
          <p:cNvSpPr/>
          <p:nvPr/>
        </p:nvSpPr>
        <p:spPr>
          <a:xfrm>
            <a:off x="3357507" y="4048312"/>
            <a:ext cx="595035" cy="1077218"/>
          </a:xfrm>
          <a:prstGeom prst="rect">
            <a:avLst/>
          </a:prstGeom>
        </p:spPr>
        <p:txBody>
          <a:bodyPr wrap="square">
            <a:spAutoFit/>
          </a:bodyPr>
          <a:lstStyle/>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传统</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机器</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视觉</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算法</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94BBE640-5458-41A3-B7E6-B406A554D908}"/>
              </a:ext>
            </a:extLst>
          </p:cNvPr>
          <p:cNvSpPr/>
          <p:nvPr/>
        </p:nvSpPr>
        <p:spPr>
          <a:xfrm>
            <a:off x="2306414" y="4048311"/>
            <a:ext cx="413216" cy="830997"/>
          </a:xfrm>
          <a:prstGeom prst="rect">
            <a:avLst/>
          </a:prstGeom>
        </p:spPr>
        <p:txBody>
          <a:bodyPr wrap="square">
            <a:spAutoFit/>
          </a:bodyPr>
          <a:lstStyle/>
          <a:p>
            <a:r>
              <a:rPr lang="zh-CN" altLang="en-US" sz="1600" dirty="0">
                <a:latin typeface="Arial" panose="020B0604020202020204" pitchFamily="34" charset="0"/>
                <a:cs typeface="Arial" panose="020B0604020202020204" pitchFamily="34" charset="0"/>
              </a:rPr>
              <a:t>共通性</a:t>
            </a:r>
            <a:endParaRPr lang="en-US" altLang="zh-CN" sz="1600" dirty="0">
              <a:latin typeface="Arial" panose="020B0604020202020204" pitchFamily="34" charset="0"/>
              <a:cs typeface="Arial" panose="020B0604020202020204" pitchFamily="34" charset="0"/>
            </a:endParaRPr>
          </a:p>
        </p:txBody>
      </p:sp>
      <p:sp>
        <p:nvSpPr>
          <p:cNvPr id="13" name="矩形 12">
            <a:extLst>
              <a:ext uri="{FF2B5EF4-FFF2-40B4-BE49-F238E27FC236}">
                <a16:creationId xmlns:a16="http://schemas.microsoft.com/office/drawing/2014/main" id="{13E48A6E-DAA7-489D-A09A-44D323C9A3CF}"/>
              </a:ext>
            </a:extLst>
          </p:cNvPr>
          <p:cNvSpPr/>
          <p:nvPr/>
        </p:nvSpPr>
        <p:spPr>
          <a:xfrm>
            <a:off x="986142" y="5747796"/>
            <a:ext cx="3054775" cy="415498"/>
          </a:xfrm>
          <a:prstGeom prst="rect">
            <a:avLst/>
          </a:prstGeom>
        </p:spPr>
        <p:txBody>
          <a:bodyPr wrap="square">
            <a:spAutoFit/>
          </a:bodyPr>
          <a:lstStyle/>
          <a:p>
            <a:r>
              <a:rPr lang="zh-CN" altLang="en-US" sz="1050" b="1" i="1" dirty="0">
                <a:latin typeface="Arial" panose="020B0604020202020204" pitchFamily="34" charset="0"/>
                <a:cs typeface="Arial" panose="020B0604020202020204" pitchFamily="34" charset="0"/>
              </a:rPr>
              <a:t>共通性：</a:t>
            </a:r>
            <a:r>
              <a:rPr lang="zh-CN" altLang="en-US" sz="1050" i="1" dirty="0">
                <a:latin typeface="Arial" panose="020B0604020202020204" pitchFamily="34" charset="0"/>
                <a:cs typeface="Arial" panose="020B0604020202020204" pitchFamily="34" charset="0"/>
              </a:rPr>
              <a:t>图像预处理、特征提取、</a:t>
            </a:r>
            <a:r>
              <a:rPr lang="en-US" altLang="zh-CN" sz="1050" i="1" dirty="0">
                <a:latin typeface="Arial" panose="020B0604020202020204" pitchFamily="34" charset="0"/>
                <a:cs typeface="Arial" panose="020B0604020202020204" pitchFamily="34" charset="0"/>
              </a:rPr>
              <a:t>Loss</a:t>
            </a:r>
            <a:r>
              <a:rPr lang="zh-CN" altLang="en-US" sz="1050" i="1" dirty="0">
                <a:latin typeface="Arial" panose="020B0604020202020204" pitchFamily="34" charset="0"/>
                <a:cs typeface="Arial" panose="020B0604020202020204" pitchFamily="34" charset="0"/>
              </a:rPr>
              <a:t>函数、模板匹配、定位等；</a:t>
            </a:r>
            <a:endParaRPr lang="en-US" altLang="zh-CN" sz="1050" i="1"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B3C0E263-3F13-40FD-B38E-264444B29394}"/>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深度学习与机器视觉算法融合</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984060525"/>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黑色的游戏机&#10;&#10;低可信度描述已自动生成">
            <a:extLst>
              <a:ext uri="{FF2B5EF4-FFF2-40B4-BE49-F238E27FC236}">
                <a16:creationId xmlns:a16="http://schemas.microsoft.com/office/drawing/2014/main" id="{3CE73C12-0046-4A9D-B878-B5DEAA5B96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5439" y="1161425"/>
            <a:ext cx="4619859" cy="2295778"/>
          </a:xfrm>
          <a:prstGeom prst="rect">
            <a:avLst/>
          </a:prstGeom>
        </p:spPr>
      </p:pic>
      <p:pic>
        <p:nvPicPr>
          <p:cNvPr id="5" name="图片 4" descr="图片包含 游戏机&#10;&#10;描述已自动生成">
            <a:extLst>
              <a:ext uri="{FF2B5EF4-FFF2-40B4-BE49-F238E27FC236}">
                <a16:creationId xmlns:a16="http://schemas.microsoft.com/office/drawing/2014/main" id="{0CDA6387-F4B2-44EA-B405-663D096A33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9001" y="1161425"/>
            <a:ext cx="4594938" cy="2295778"/>
          </a:xfrm>
          <a:prstGeom prst="rect">
            <a:avLst/>
          </a:prstGeom>
        </p:spPr>
      </p:pic>
      <p:pic>
        <p:nvPicPr>
          <p:cNvPr id="7" name="图片 6" descr="形状&#10;&#10;描述已自动生成">
            <a:extLst>
              <a:ext uri="{FF2B5EF4-FFF2-40B4-BE49-F238E27FC236}">
                <a16:creationId xmlns:a16="http://schemas.microsoft.com/office/drawing/2014/main" id="{2EE81CAA-F328-4776-AF1D-E0C8A958BC5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9001" y="3592575"/>
            <a:ext cx="4594938" cy="2280671"/>
          </a:xfrm>
          <a:prstGeom prst="rect">
            <a:avLst/>
          </a:prstGeom>
        </p:spPr>
      </p:pic>
      <p:pic>
        <p:nvPicPr>
          <p:cNvPr id="8" name="图片 7" descr="图片包含 监控, 汽车, 小, 侧面&#10;&#10;描述已自动生成">
            <a:extLst>
              <a:ext uri="{FF2B5EF4-FFF2-40B4-BE49-F238E27FC236}">
                <a16:creationId xmlns:a16="http://schemas.microsoft.com/office/drawing/2014/main" id="{6FB2F68A-20F0-4DFB-9022-4937C60DD1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3024" y="3592575"/>
            <a:ext cx="4619860" cy="2280672"/>
          </a:xfrm>
          <a:prstGeom prst="rect">
            <a:avLst/>
          </a:prstGeom>
        </p:spPr>
      </p:pic>
      <p:sp>
        <p:nvSpPr>
          <p:cNvPr id="6" name="矩形 5">
            <a:extLst>
              <a:ext uri="{FF2B5EF4-FFF2-40B4-BE49-F238E27FC236}">
                <a16:creationId xmlns:a16="http://schemas.microsoft.com/office/drawing/2014/main" id="{315F0214-9DA8-4CA1-B9B7-60741015C436}"/>
              </a:ext>
            </a:extLst>
          </p:cNvPr>
          <p:cNvSpPr/>
          <p:nvPr/>
        </p:nvSpPr>
        <p:spPr>
          <a:xfrm>
            <a:off x="9791672" y="1178951"/>
            <a:ext cx="2400328" cy="332117"/>
          </a:xfrm>
          <a:prstGeom prst="rect">
            <a:avLst/>
          </a:prstGeom>
          <a:gradFill>
            <a:gsLst>
              <a:gs pos="0">
                <a:schemeClr val="bg1">
                  <a:alpha val="0"/>
                  <a:lumMod val="5000"/>
                  <a:lumOff val="95000"/>
                </a:schemeClr>
              </a:gs>
              <a:gs pos="99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兼容多种场景切换</a:t>
            </a:r>
          </a:p>
        </p:txBody>
      </p:sp>
      <p:sp>
        <p:nvSpPr>
          <p:cNvPr id="9" name="文本框 8">
            <a:extLst>
              <a:ext uri="{FF2B5EF4-FFF2-40B4-BE49-F238E27FC236}">
                <a16:creationId xmlns:a16="http://schemas.microsoft.com/office/drawing/2014/main" id="{4110C0A2-CB43-44CA-BABB-EA41656DE0B3}"/>
              </a:ext>
            </a:extLst>
          </p:cNvPr>
          <p:cNvSpPr txBox="1"/>
          <p:nvPr/>
        </p:nvSpPr>
        <p:spPr>
          <a:xfrm>
            <a:off x="9787429" y="1684103"/>
            <a:ext cx="2058930" cy="1323439"/>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zh-CN" altLang="en-US" sz="1600" dirty="0"/>
              <a:t>不同类型光源</a:t>
            </a:r>
            <a:endParaRPr lang="en-US" altLang="zh-CN" sz="1600" dirty="0"/>
          </a:p>
          <a:p>
            <a:pPr marL="285750" indent="-285750">
              <a:buFont typeface="Arial" panose="020B0604020202020204" pitchFamily="34" charset="0"/>
              <a:buChar char="•"/>
            </a:pPr>
            <a:r>
              <a:rPr lang="zh-CN" altLang="en-US" sz="1600" dirty="0"/>
              <a:t>不同光源强度</a:t>
            </a:r>
            <a:endParaRPr lang="en-US" altLang="zh-CN" sz="1600" dirty="0"/>
          </a:p>
          <a:p>
            <a:pPr marL="285750" indent="-285750">
              <a:buFont typeface="Arial" panose="020B0604020202020204" pitchFamily="34" charset="0"/>
              <a:buChar char="•"/>
            </a:pPr>
            <a:r>
              <a:rPr lang="zh-CN" altLang="en-US" sz="1600" dirty="0"/>
              <a:t>芯片正反面</a:t>
            </a:r>
          </a:p>
          <a:p>
            <a:pPr marL="285750" indent="-285750">
              <a:buFont typeface="Arial" panose="020B0604020202020204" pitchFamily="34" charset="0"/>
              <a:buChar char="•"/>
            </a:pPr>
            <a:r>
              <a:rPr lang="zh-CN" altLang="en-US" sz="1600" dirty="0"/>
              <a:t>彩色与灰度</a:t>
            </a:r>
          </a:p>
          <a:p>
            <a:pPr marL="285750" indent="-285750">
              <a:buFont typeface="Arial" panose="020B0604020202020204" pitchFamily="34" charset="0"/>
              <a:buChar char="•"/>
            </a:pPr>
            <a:r>
              <a:rPr lang="zh-CN" altLang="en-US" sz="1600" dirty="0"/>
              <a:t>不同像素分辨率</a:t>
            </a:r>
          </a:p>
        </p:txBody>
      </p:sp>
      <p:cxnSp>
        <p:nvCxnSpPr>
          <p:cNvPr id="13" name="直接连接符 12">
            <a:extLst>
              <a:ext uri="{FF2B5EF4-FFF2-40B4-BE49-F238E27FC236}">
                <a16:creationId xmlns:a16="http://schemas.microsoft.com/office/drawing/2014/main" id="{72467409-7FBB-48C8-9429-76AE3CF0E4E4}"/>
              </a:ext>
            </a:extLst>
          </p:cNvPr>
          <p:cNvCxnSpPr>
            <a:cxnSpLocks/>
          </p:cNvCxnSpPr>
          <p:nvPr/>
        </p:nvCxnSpPr>
        <p:spPr>
          <a:xfrm>
            <a:off x="9787429" y="1562827"/>
            <a:ext cx="2288875" cy="0"/>
          </a:xfrm>
          <a:prstGeom prst="line">
            <a:avLst/>
          </a:prstGeom>
          <a:ln>
            <a:gradFill>
              <a:gsLst>
                <a:gs pos="0">
                  <a:schemeClr val="bg1"/>
                </a:gs>
                <a:gs pos="53000">
                  <a:schemeClr val="tx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698ABC2C-9BB7-4014-8C92-72178FD25C85}"/>
              </a:ext>
            </a:extLst>
          </p:cNvPr>
          <p:cNvSpPr/>
          <p:nvPr/>
        </p:nvSpPr>
        <p:spPr>
          <a:xfrm>
            <a:off x="9819842" y="3616295"/>
            <a:ext cx="2400328" cy="332117"/>
          </a:xfrm>
          <a:prstGeom prst="rect">
            <a:avLst/>
          </a:prstGeom>
          <a:gradFill>
            <a:gsLst>
              <a:gs pos="0">
                <a:schemeClr val="bg1">
                  <a:alpha val="0"/>
                  <a:lumMod val="5000"/>
                  <a:lumOff val="95000"/>
                </a:schemeClr>
              </a:gs>
              <a:gs pos="99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AI</a:t>
            </a:r>
            <a:r>
              <a:rPr lang="zh-CN" altLang="en-US" dirty="0">
                <a:solidFill>
                  <a:schemeClr val="tx1"/>
                </a:solidFill>
              </a:rPr>
              <a:t>算法特性</a:t>
            </a:r>
          </a:p>
        </p:txBody>
      </p:sp>
      <p:sp>
        <p:nvSpPr>
          <p:cNvPr id="16" name="文本框 15">
            <a:extLst>
              <a:ext uri="{FF2B5EF4-FFF2-40B4-BE49-F238E27FC236}">
                <a16:creationId xmlns:a16="http://schemas.microsoft.com/office/drawing/2014/main" id="{12D7CC20-53FB-44D3-ACD6-0C943B295EAE}"/>
              </a:ext>
            </a:extLst>
          </p:cNvPr>
          <p:cNvSpPr txBox="1"/>
          <p:nvPr/>
        </p:nvSpPr>
        <p:spPr>
          <a:xfrm>
            <a:off x="9815599" y="4121447"/>
            <a:ext cx="2058930" cy="1569660"/>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zh-CN" altLang="en-US" sz="1600" dirty="0"/>
              <a:t>可兼容多种场景分割出形态类似缺陷</a:t>
            </a:r>
            <a:endParaRPr lang="en-US" altLang="zh-CN" sz="1600" dirty="0"/>
          </a:p>
          <a:p>
            <a:pPr marL="285750" indent="-285750">
              <a:buFont typeface="Arial" panose="020B0604020202020204" pitchFamily="34" charset="0"/>
              <a:buChar char="•"/>
            </a:pPr>
            <a:r>
              <a:rPr lang="zh-CN" altLang="en-US" sz="1600" dirty="0"/>
              <a:t>单</a:t>
            </a:r>
            <a:r>
              <a:rPr lang="en-US" altLang="zh-CN" sz="1600" dirty="0"/>
              <a:t>GPU</a:t>
            </a:r>
            <a:r>
              <a:rPr lang="zh-CN" altLang="en-US" sz="1600" dirty="0"/>
              <a:t>处理</a:t>
            </a:r>
            <a:r>
              <a:rPr lang="en-US" altLang="zh-CN" sz="1600" dirty="0"/>
              <a:t>75M</a:t>
            </a:r>
            <a:r>
              <a:rPr lang="zh-CN" altLang="en-US" sz="1600" dirty="0"/>
              <a:t>彩图耗时小于</a:t>
            </a:r>
            <a:r>
              <a:rPr lang="en-US" altLang="zh-CN" sz="1600" dirty="0"/>
              <a:t>300ms</a:t>
            </a:r>
            <a:endParaRPr lang="zh-CN" altLang="en-US" sz="1600" dirty="0"/>
          </a:p>
        </p:txBody>
      </p:sp>
      <p:cxnSp>
        <p:nvCxnSpPr>
          <p:cNvPr id="17" name="直接连接符 16">
            <a:extLst>
              <a:ext uri="{FF2B5EF4-FFF2-40B4-BE49-F238E27FC236}">
                <a16:creationId xmlns:a16="http://schemas.microsoft.com/office/drawing/2014/main" id="{F93BF915-9AF9-476D-B129-9DF0D4B60C89}"/>
              </a:ext>
            </a:extLst>
          </p:cNvPr>
          <p:cNvCxnSpPr>
            <a:cxnSpLocks/>
          </p:cNvCxnSpPr>
          <p:nvPr/>
        </p:nvCxnSpPr>
        <p:spPr>
          <a:xfrm>
            <a:off x="9815599" y="4000171"/>
            <a:ext cx="2288875" cy="0"/>
          </a:xfrm>
          <a:prstGeom prst="line">
            <a:avLst/>
          </a:prstGeom>
          <a:ln>
            <a:gradFill>
              <a:gsLst>
                <a:gs pos="0">
                  <a:schemeClr val="bg1"/>
                </a:gs>
                <a:gs pos="53000">
                  <a:schemeClr val="tx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C5D4DD57-E5FC-4CBC-A806-34EAB1B4AF13}"/>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超强兼容性快速分割能力</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34671093"/>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4F1720D-EE10-A844-8543-3245D7B95A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5652" y="1421844"/>
            <a:ext cx="2548476" cy="3637299"/>
          </a:xfrm>
          <a:prstGeom prst="rect">
            <a:avLst/>
          </a:prstGeom>
        </p:spPr>
      </p:pic>
      <p:pic>
        <p:nvPicPr>
          <p:cNvPr id="7" name="图片 6">
            <a:extLst>
              <a:ext uri="{FF2B5EF4-FFF2-40B4-BE49-F238E27FC236}">
                <a16:creationId xmlns:a16="http://schemas.microsoft.com/office/drawing/2014/main" id="{6593801A-CF0B-A544-8003-080A1CA631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19062" y="1421844"/>
            <a:ext cx="2398506" cy="3637299"/>
          </a:xfrm>
          <a:prstGeom prst="rect">
            <a:avLst/>
          </a:prstGeom>
        </p:spPr>
      </p:pic>
      <p:pic>
        <p:nvPicPr>
          <p:cNvPr id="12" name="图片 11">
            <a:extLst>
              <a:ext uri="{FF2B5EF4-FFF2-40B4-BE49-F238E27FC236}">
                <a16:creationId xmlns:a16="http://schemas.microsoft.com/office/drawing/2014/main" id="{E6BB1489-29DF-8440-B2C6-18E0A29C3A3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12657" y="1421844"/>
            <a:ext cx="2716585" cy="3637296"/>
          </a:xfrm>
          <a:prstGeom prst="rect">
            <a:avLst/>
          </a:prstGeom>
        </p:spPr>
      </p:pic>
      <p:sp>
        <p:nvSpPr>
          <p:cNvPr id="15" name="椭圆 14">
            <a:extLst>
              <a:ext uri="{FF2B5EF4-FFF2-40B4-BE49-F238E27FC236}">
                <a16:creationId xmlns:a16="http://schemas.microsoft.com/office/drawing/2014/main" id="{7029E9AB-0943-314D-8694-4A0858BF9C7D}"/>
              </a:ext>
            </a:extLst>
          </p:cNvPr>
          <p:cNvSpPr/>
          <p:nvPr/>
        </p:nvSpPr>
        <p:spPr>
          <a:xfrm>
            <a:off x="3955140" y="2979097"/>
            <a:ext cx="544252" cy="773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C958F4B7-6EC7-434C-A18C-DB258289C30D}"/>
              </a:ext>
            </a:extLst>
          </p:cNvPr>
          <p:cNvSpPr/>
          <p:nvPr/>
        </p:nvSpPr>
        <p:spPr>
          <a:xfrm>
            <a:off x="6606305" y="2979096"/>
            <a:ext cx="544252" cy="773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F84D98F8-FCA6-7946-A88F-86B56D42CADA}"/>
              </a:ext>
            </a:extLst>
          </p:cNvPr>
          <p:cNvSpPr/>
          <p:nvPr/>
        </p:nvSpPr>
        <p:spPr>
          <a:xfrm>
            <a:off x="9342146" y="2979096"/>
            <a:ext cx="544252" cy="773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3FC55C44-DFB5-40CA-92DE-0D9C323D9D0F}"/>
              </a:ext>
            </a:extLst>
          </p:cNvPr>
          <p:cNvSpPr txBox="1"/>
          <p:nvPr/>
        </p:nvSpPr>
        <p:spPr>
          <a:xfrm>
            <a:off x="2055651" y="5147506"/>
            <a:ext cx="7973591" cy="1077218"/>
          </a:xfrm>
          <a:prstGeom prst="rect">
            <a:avLst/>
          </a:prstGeom>
          <a:noFill/>
        </p:spPr>
        <p:txBody>
          <a:bodyPr wrap="square" rtlCol="0">
            <a:spAutoFit/>
          </a:bodyPr>
          <a:lstStyle/>
          <a:p>
            <a:r>
              <a:rPr kumimoji="1" lang="zh-CN" altLang="en-US" sz="1600" dirty="0">
                <a:solidFill>
                  <a:sysClr val="windowText" lastClr="000000"/>
                </a:solidFill>
              </a:rPr>
              <a:t>精确到</a:t>
            </a:r>
            <a:r>
              <a:rPr kumimoji="1" lang="en-US" altLang="zh-CN" sz="1600" dirty="0">
                <a:solidFill>
                  <a:sysClr val="windowText" lastClr="000000"/>
                </a:solidFill>
              </a:rPr>
              <a:t>3</a:t>
            </a:r>
            <a:r>
              <a:rPr kumimoji="1" lang="zh-CN" altLang="en-US" sz="1600" dirty="0">
                <a:solidFill>
                  <a:sysClr val="windowText" lastClr="000000"/>
                </a:solidFill>
              </a:rPr>
              <a:t>像素级的</a:t>
            </a:r>
            <a:r>
              <a:rPr kumimoji="1" lang="zh-CN" altLang="en-US" sz="3200" dirty="0">
                <a:solidFill>
                  <a:sysClr val="windowText" lastClr="000000"/>
                </a:solidFill>
              </a:rPr>
              <a:t>自研</a:t>
            </a:r>
            <a:r>
              <a:rPr kumimoji="1" lang="en-US" altLang="zh-CN" sz="3200" dirty="0">
                <a:solidFill>
                  <a:sysClr val="windowText" lastClr="000000"/>
                </a:solidFill>
              </a:rPr>
              <a:t>AI</a:t>
            </a:r>
            <a:r>
              <a:rPr kumimoji="1" lang="zh-CN" altLang="en-US" sz="3200" dirty="0">
                <a:solidFill>
                  <a:sysClr val="windowText" lastClr="000000"/>
                </a:solidFill>
              </a:rPr>
              <a:t>网络分割</a:t>
            </a:r>
            <a:r>
              <a:rPr kumimoji="1" lang="zh-CN" altLang="en-US" sz="1600" dirty="0">
                <a:solidFill>
                  <a:sysClr val="windowText" lastClr="000000"/>
                </a:solidFill>
              </a:rPr>
              <a:t>能力</a:t>
            </a:r>
          </a:p>
          <a:p>
            <a:r>
              <a:rPr kumimoji="1" lang="zh-CN" altLang="en-US" sz="1600" dirty="0">
                <a:solidFill>
                  <a:sysClr val="windowText" lastClr="000000"/>
                </a:solidFill>
              </a:rPr>
              <a:t>尽可能的在</a:t>
            </a:r>
            <a:r>
              <a:rPr kumimoji="1" lang="zh-CN" altLang="en-US" sz="3200" dirty="0">
                <a:solidFill>
                  <a:sysClr val="windowText" lastClr="000000"/>
                </a:solidFill>
              </a:rPr>
              <a:t>极限边缘</a:t>
            </a:r>
            <a:r>
              <a:rPr kumimoji="1" lang="zh-CN" altLang="en-US" sz="1600" dirty="0">
                <a:solidFill>
                  <a:sysClr val="windowText" lastClr="000000"/>
                </a:solidFill>
              </a:rPr>
              <a:t>为客户提供精细缺陷定位</a:t>
            </a:r>
            <a:endParaRPr kumimoji="1" lang="en-US" altLang="zh-CN" sz="1600" dirty="0">
              <a:solidFill>
                <a:sysClr val="windowText" lastClr="000000"/>
              </a:solidFill>
            </a:endParaRPr>
          </a:p>
        </p:txBody>
      </p:sp>
      <p:sp>
        <p:nvSpPr>
          <p:cNvPr id="22" name="矩形: 圆角 11">
            <a:extLst>
              <a:ext uri="{FF2B5EF4-FFF2-40B4-BE49-F238E27FC236}">
                <a16:creationId xmlns:a16="http://schemas.microsoft.com/office/drawing/2014/main" id="{443D89B6-927B-4DC1-91E9-3F58BE9F5A35}"/>
              </a:ext>
            </a:extLst>
          </p:cNvPr>
          <p:cNvSpPr/>
          <p:nvPr/>
        </p:nvSpPr>
        <p:spPr>
          <a:xfrm>
            <a:off x="2055651" y="890442"/>
            <a:ext cx="254847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23" name="矩形: 圆角 18">
            <a:extLst>
              <a:ext uri="{FF2B5EF4-FFF2-40B4-BE49-F238E27FC236}">
                <a16:creationId xmlns:a16="http://schemas.microsoft.com/office/drawing/2014/main" id="{52D6FE74-2B34-4A2B-997C-3D36964234C1}"/>
              </a:ext>
            </a:extLst>
          </p:cNvPr>
          <p:cNvSpPr/>
          <p:nvPr/>
        </p:nvSpPr>
        <p:spPr>
          <a:xfrm>
            <a:off x="4819063" y="890442"/>
            <a:ext cx="2398506"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人工标缺陷</a:t>
            </a:r>
          </a:p>
        </p:txBody>
      </p:sp>
      <p:sp>
        <p:nvSpPr>
          <p:cNvPr id="24" name="矩形: 圆角 18">
            <a:extLst>
              <a:ext uri="{FF2B5EF4-FFF2-40B4-BE49-F238E27FC236}">
                <a16:creationId xmlns:a16="http://schemas.microsoft.com/office/drawing/2014/main" id="{4B6AC7C6-5525-469C-95AB-8E757E5CFB50}"/>
              </a:ext>
            </a:extLst>
          </p:cNvPr>
          <p:cNvSpPr/>
          <p:nvPr/>
        </p:nvSpPr>
        <p:spPr>
          <a:xfrm>
            <a:off x="7312657" y="895867"/>
            <a:ext cx="2716585"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AI</a:t>
            </a:r>
            <a:r>
              <a:rPr lang="zh-CN" altLang="en-US" dirty="0">
                <a:solidFill>
                  <a:schemeClr val="bg1"/>
                </a:solidFill>
              </a:rPr>
              <a:t>检出</a:t>
            </a:r>
            <a:r>
              <a:rPr lang="en-US" altLang="zh-CN" dirty="0">
                <a:solidFill>
                  <a:schemeClr val="bg1"/>
                </a:solidFill>
              </a:rPr>
              <a:t>-</a:t>
            </a:r>
            <a:r>
              <a:rPr lang="zh-CN" altLang="en-US" dirty="0">
                <a:solidFill>
                  <a:schemeClr val="bg1"/>
                </a:solidFill>
              </a:rPr>
              <a:t>几乎</a:t>
            </a:r>
            <a:r>
              <a:rPr lang="en-US" altLang="zh-CN" dirty="0">
                <a:solidFill>
                  <a:schemeClr val="bg1"/>
                </a:solidFill>
              </a:rPr>
              <a:t>100%</a:t>
            </a:r>
            <a:r>
              <a:rPr lang="zh-CN" altLang="en-US" dirty="0">
                <a:solidFill>
                  <a:schemeClr val="bg1"/>
                </a:solidFill>
              </a:rPr>
              <a:t>匹配！</a:t>
            </a:r>
          </a:p>
        </p:txBody>
      </p:sp>
      <p:sp>
        <p:nvSpPr>
          <p:cNvPr id="13" name="文本框 12">
            <a:extLst>
              <a:ext uri="{FF2B5EF4-FFF2-40B4-BE49-F238E27FC236}">
                <a16:creationId xmlns:a16="http://schemas.microsoft.com/office/drawing/2014/main" id="{D2A0BDE2-3ACD-4651-BBCC-B65719C0C0A9}"/>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超强像素级缺陷分割能力</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462097014"/>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272F92A-E989-F240-8125-A1C6D0207710}"/>
              </a:ext>
            </a:extLst>
          </p:cNvPr>
          <p:cNvSpPr/>
          <p:nvPr/>
        </p:nvSpPr>
        <p:spPr>
          <a:xfrm>
            <a:off x="323849" y="1075563"/>
            <a:ext cx="11572874" cy="682968"/>
          </a:xfrm>
          <a:prstGeom prst="rect">
            <a:avLst/>
          </a:prstGeom>
          <a:gradFill flip="none" rotWithShape="1">
            <a:gsLst>
              <a:gs pos="0">
                <a:schemeClr val="accent1">
                  <a:lumMod val="5000"/>
                  <a:lumOff val="95000"/>
                  <a:alpha val="0"/>
                </a:schemeClr>
              </a:gs>
              <a:gs pos="100000">
                <a:srgbClr val="0070C0">
                  <a:alpha val="1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rPr>
              <a:t>宽泛的讲是一种除了边缘和背景有些区别，整体和背景完全类似的一种缺陷，在工业界经常以脏污，灰尘簇等形态出现，使用普通的</a:t>
            </a:r>
            <a:r>
              <a:rPr lang="en-US" altLang="zh-CN" sz="2000" dirty="0">
                <a:solidFill>
                  <a:schemeClr val="tx1">
                    <a:lumMod val="75000"/>
                    <a:lumOff val="25000"/>
                  </a:schemeClr>
                </a:solidFill>
              </a:rPr>
              <a:t>AI</a:t>
            </a:r>
            <a:r>
              <a:rPr lang="zh-CN" altLang="en-US" sz="2000" dirty="0">
                <a:solidFill>
                  <a:schemeClr val="tx1">
                    <a:lumMod val="75000"/>
                    <a:lumOff val="25000"/>
                  </a:schemeClr>
                </a:solidFill>
              </a:rPr>
              <a:t>，非常容易被漏检，思谋</a:t>
            </a:r>
            <a:r>
              <a:rPr lang="en-US" altLang="zh-CN" sz="2000" dirty="0">
                <a:solidFill>
                  <a:schemeClr val="tx1">
                    <a:lumMod val="75000"/>
                    <a:lumOff val="25000"/>
                  </a:schemeClr>
                </a:solidFill>
              </a:rPr>
              <a:t>AI</a:t>
            </a:r>
            <a:r>
              <a:rPr lang="zh-CN" altLang="en-US" sz="2000" dirty="0">
                <a:solidFill>
                  <a:schemeClr val="tx1">
                    <a:lumMod val="75000"/>
                    <a:lumOff val="25000"/>
                  </a:schemeClr>
                </a:solidFill>
              </a:rPr>
              <a:t>可以解决！</a:t>
            </a:r>
          </a:p>
        </p:txBody>
      </p:sp>
      <p:pic>
        <p:nvPicPr>
          <p:cNvPr id="4" name="图片 3">
            <a:extLst>
              <a:ext uri="{FF2B5EF4-FFF2-40B4-BE49-F238E27FC236}">
                <a16:creationId xmlns:a16="http://schemas.microsoft.com/office/drawing/2014/main" id="{5EC01F18-7BC0-BB49-814C-F4DEE727199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23849" y="2063343"/>
            <a:ext cx="3262789" cy="3036127"/>
          </a:xfrm>
          <a:prstGeom prst="rect">
            <a:avLst/>
          </a:prstGeom>
        </p:spPr>
      </p:pic>
      <p:pic>
        <p:nvPicPr>
          <p:cNvPr id="5" name="图片 4">
            <a:extLst>
              <a:ext uri="{FF2B5EF4-FFF2-40B4-BE49-F238E27FC236}">
                <a16:creationId xmlns:a16="http://schemas.microsoft.com/office/drawing/2014/main" id="{53769F03-73AF-D940-9900-7C9E87D76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66022" y="2063343"/>
            <a:ext cx="3495584" cy="3036127"/>
          </a:xfrm>
          <a:prstGeom prst="rect">
            <a:avLst/>
          </a:prstGeom>
        </p:spPr>
      </p:pic>
      <p:sp>
        <p:nvSpPr>
          <p:cNvPr id="9" name="文本框 8">
            <a:extLst>
              <a:ext uri="{FF2B5EF4-FFF2-40B4-BE49-F238E27FC236}">
                <a16:creationId xmlns:a16="http://schemas.microsoft.com/office/drawing/2014/main" id="{928E3421-ABDF-4F31-916F-9173DBEFD53A}"/>
              </a:ext>
            </a:extLst>
          </p:cNvPr>
          <p:cNvSpPr txBox="1"/>
          <p:nvPr/>
        </p:nvSpPr>
        <p:spPr>
          <a:xfrm>
            <a:off x="7600844" y="2588972"/>
            <a:ext cx="3721114" cy="107721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600" dirty="0">
                <a:solidFill>
                  <a:sysClr val="windowText" lastClr="000000"/>
                </a:solidFill>
              </a:rPr>
              <a:t>边界不清晰，容易误判</a:t>
            </a:r>
          </a:p>
          <a:p>
            <a:pPr marL="285750" indent="-285750">
              <a:buFont typeface="Arial" panose="020B0604020202020204" pitchFamily="34" charset="0"/>
              <a:buChar char="•"/>
            </a:pPr>
            <a:r>
              <a:rPr kumimoji="1" lang="zh-CN" altLang="en-US" sz="1600" dirty="0">
                <a:solidFill>
                  <a:sysClr val="windowText" lastClr="000000"/>
                </a:solidFill>
              </a:rPr>
              <a:t>形态多样，标准不一，判断很依赖边缘</a:t>
            </a:r>
            <a:endParaRPr kumimoji="1" lang="en-US" altLang="zh-CN" sz="1600" dirty="0">
              <a:solidFill>
                <a:sysClr val="windowText" lastClr="000000"/>
              </a:solidFill>
            </a:endParaRPr>
          </a:p>
          <a:p>
            <a:pPr marL="285750" indent="-285750">
              <a:buFont typeface="Arial" panose="020B0604020202020204" pitchFamily="34" charset="0"/>
              <a:buChar char="•"/>
            </a:pPr>
            <a:endParaRPr kumimoji="1" lang="zh-CN" altLang="en-US" sz="1600" dirty="0">
              <a:solidFill>
                <a:sysClr val="windowText" lastClr="000000"/>
              </a:solidFill>
            </a:endParaRPr>
          </a:p>
        </p:txBody>
      </p:sp>
      <p:cxnSp>
        <p:nvCxnSpPr>
          <p:cNvPr id="10" name="直接连接符 9">
            <a:extLst>
              <a:ext uri="{FF2B5EF4-FFF2-40B4-BE49-F238E27FC236}">
                <a16:creationId xmlns:a16="http://schemas.microsoft.com/office/drawing/2014/main" id="{1F5E8536-CDA6-4D62-8ACF-BF34E8310C81}"/>
              </a:ext>
            </a:extLst>
          </p:cNvPr>
          <p:cNvCxnSpPr>
            <a:cxnSpLocks/>
          </p:cNvCxnSpPr>
          <p:nvPr/>
        </p:nvCxnSpPr>
        <p:spPr>
          <a:xfrm>
            <a:off x="7672145" y="2510649"/>
            <a:ext cx="3725743"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354D642-6BD0-453F-82D6-C4C86AB7F728}"/>
              </a:ext>
            </a:extLst>
          </p:cNvPr>
          <p:cNvSpPr txBox="1"/>
          <p:nvPr/>
        </p:nvSpPr>
        <p:spPr>
          <a:xfrm>
            <a:off x="7600844" y="2062995"/>
            <a:ext cx="3797044" cy="369332"/>
          </a:xfrm>
          <a:prstGeom prst="rect">
            <a:avLst/>
          </a:prstGeom>
          <a:gradFill>
            <a:gsLst>
              <a:gs pos="0">
                <a:schemeClr val="bg1">
                  <a:alpha val="0"/>
                </a:schemeClr>
              </a:gs>
              <a:gs pos="100000">
                <a:schemeClr val="bg1">
                  <a:lumMod val="95000"/>
                </a:schemeClr>
              </a:gs>
            </a:gsLst>
            <a:lin ang="10800000" scaled="1"/>
          </a:gradFill>
        </p:spPr>
        <p:txBody>
          <a:bodyPr wrap="square">
            <a:spAutoFit/>
          </a:bodyPr>
          <a:lstStyle/>
          <a:p>
            <a:r>
              <a:rPr kumimoji="1" lang="zh-CN" altLang="en-US" dirty="0">
                <a:solidFill>
                  <a:schemeClr val="tx1">
                    <a:lumMod val="85000"/>
                    <a:lumOff val="15000"/>
                  </a:schemeClr>
                </a:solidFill>
              </a:rPr>
              <a:t>解决</a:t>
            </a:r>
            <a:r>
              <a:rPr lang="zh-CN" altLang="en-US" dirty="0"/>
              <a:t>行业痛点（脏污类）</a:t>
            </a:r>
            <a:endParaRPr kumimoji="1" lang="en-US" altLang="zh-CN" sz="1800" dirty="0">
              <a:solidFill>
                <a:schemeClr val="tx1">
                  <a:lumMod val="85000"/>
                  <a:lumOff val="15000"/>
                </a:schemeClr>
              </a:solidFill>
            </a:endParaRPr>
          </a:p>
        </p:txBody>
      </p:sp>
      <p:sp>
        <p:nvSpPr>
          <p:cNvPr id="12" name="文本框 11">
            <a:extLst>
              <a:ext uri="{FF2B5EF4-FFF2-40B4-BE49-F238E27FC236}">
                <a16:creationId xmlns:a16="http://schemas.microsoft.com/office/drawing/2014/main" id="{DC33BC7E-816D-42EE-8FA1-154AF1C9ED99}"/>
              </a:ext>
            </a:extLst>
          </p:cNvPr>
          <p:cNvSpPr txBox="1"/>
          <p:nvPr/>
        </p:nvSpPr>
        <p:spPr>
          <a:xfrm>
            <a:off x="2734573" y="5459271"/>
            <a:ext cx="7846352" cy="646331"/>
          </a:xfrm>
          <a:prstGeom prst="rect">
            <a:avLst/>
          </a:prstGeom>
          <a:noFill/>
        </p:spPr>
        <p:txBody>
          <a:bodyPr wrap="square">
            <a:spAutoFit/>
          </a:bodyPr>
          <a:lstStyle/>
          <a:p>
            <a:pPr marL="285750" indent="-285750">
              <a:buFont typeface="Arial" panose="020B0604020202020204" pitchFamily="34" charset="0"/>
              <a:buChar char="•"/>
            </a:pPr>
            <a:r>
              <a:rPr kumimoji="1" lang="zh-CN" altLang="en-US" sz="1800" dirty="0">
                <a:solidFill>
                  <a:sysClr val="windowText" lastClr="000000"/>
                </a:solidFill>
              </a:rPr>
              <a:t>复杂背景下</a:t>
            </a:r>
            <a:r>
              <a:rPr kumimoji="1" lang="zh-CN" altLang="en-US" sz="3600" dirty="0">
                <a:solidFill>
                  <a:sysClr val="windowText" lastClr="000000"/>
                </a:solidFill>
              </a:rPr>
              <a:t>强鲁棒性</a:t>
            </a:r>
            <a:r>
              <a:rPr kumimoji="1" lang="zh-CN" altLang="en-US" sz="1800" dirty="0">
                <a:solidFill>
                  <a:sysClr val="windowText" lastClr="000000"/>
                </a:solidFill>
              </a:rPr>
              <a:t>为客户提供稳定的缺陷检测能力</a:t>
            </a:r>
          </a:p>
        </p:txBody>
      </p:sp>
      <p:sp>
        <p:nvSpPr>
          <p:cNvPr id="13" name="文本框 12">
            <a:extLst>
              <a:ext uri="{FF2B5EF4-FFF2-40B4-BE49-F238E27FC236}">
                <a16:creationId xmlns:a16="http://schemas.microsoft.com/office/drawing/2014/main" id="{A11E52D4-D26E-481D-969F-3632CB25778F}"/>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超强鲁棒性分割能力</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71456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 户外, 人行道, 街道&#10;&#10;描述已自动生成">
            <a:extLst>
              <a:ext uri="{FF2B5EF4-FFF2-40B4-BE49-F238E27FC236}">
                <a16:creationId xmlns:a16="http://schemas.microsoft.com/office/drawing/2014/main" id="{CA8E7E90-F6AA-41B9-AFD5-16B92283747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3849" y="1473749"/>
            <a:ext cx="1714739" cy="5249008"/>
          </a:xfrm>
          <a:prstGeom prst="rect">
            <a:avLst/>
          </a:prstGeom>
        </p:spPr>
      </p:pic>
      <p:pic>
        <p:nvPicPr>
          <p:cNvPr id="6" name="图片 5" descr="图片包含 户外, 建筑, 绿色, 电脑&#10;&#10;描述已自动生成">
            <a:extLst>
              <a:ext uri="{FF2B5EF4-FFF2-40B4-BE49-F238E27FC236}">
                <a16:creationId xmlns:a16="http://schemas.microsoft.com/office/drawing/2014/main" id="{0118412E-2A1F-49A3-BCD6-31CCB56DBBF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44939" y="1473749"/>
            <a:ext cx="1812715" cy="5282450"/>
          </a:xfrm>
          <a:prstGeom prst="rect">
            <a:avLst/>
          </a:prstGeom>
        </p:spPr>
      </p:pic>
      <p:sp>
        <p:nvSpPr>
          <p:cNvPr id="7" name="矩形: 圆角 11">
            <a:extLst>
              <a:ext uri="{FF2B5EF4-FFF2-40B4-BE49-F238E27FC236}">
                <a16:creationId xmlns:a16="http://schemas.microsoft.com/office/drawing/2014/main" id="{D68777E3-9C6F-4D45-A9A6-5A9D050C0D1F}"/>
              </a:ext>
            </a:extLst>
          </p:cNvPr>
          <p:cNvSpPr/>
          <p:nvPr/>
        </p:nvSpPr>
        <p:spPr>
          <a:xfrm>
            <a:off x="323849" y="993356"/>
            <a:ext cx="1714738"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8" name="矩形: 圆角 12">
            <a:extLst>
              <a:ext uri="{FF2B5EF4-FFF2-40B4-BE49-F238E27FC236}">
                <a16:creationId xmlns:a16="http://schemas.microsoft.com/office/drawing/2014/main" id="{2323C062-BBAD-4544-A8CF-551BFF85DD54}"/>
              </a:ext>
            </a:extLst>
          </p:cNvPr>
          <p:cNvSpPr/>
          <p:nvPr/>
        </p:nvSpPr>
        <p:spPr>
          <a:xfrm>
            <a:off x="2344938" y="993356"/>
            <a:ext cx="181271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DeepLab</a:t>
            </a:r>
            <a:endParaRPr lang="zh-CN" altLang="en-US" dirty="0">
              <a:solidFill>
                <a:schemeClr val="tx1"/>
              </a:solidFill>
            </a:endParaRPr>
          </a:p>
        </p:txBody>
      </p:sp>
      <p:sp>
        <p:nvSpPr>
          <p:cNvPr id="9" name="矩形: 圆角 18">
            <a:extLst>
              <a:ext uri="{FF2B5EF4-FFF2-40B4-BE49-F238E27FC236}">
                <a16:creationId xmlns:a16="http://schemas.microsoft.com/office/drawing/2014/main" id="{FF19BB95-2B6B-42E0-8B13-F0FE7E86B10C}"/>
              </a:ext>
            </a:extLst>
          </p:cNvPr>
          <p:cNvSpPr/>
          <p:nvPr/>
        </p:nvSpPr>
        <p:spPr>
          <a:xfrm>
            <a:off x="4464004" y="993356"/>
            <a:ext cx="1812714"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PSPNet</a:t>
            </a:r>
            <a:endParaRPr lang="zh-CN" altLang="en-US" dirty="0">
              <a:solidFill>
                <a:schemeClr val="tx1"/>
              </a:solidFill>
            </a:endParaRPr>
          </a:p>
        </p:txBody>
      </p:sp>
      <p:pic>
        <p:nvPicPr>
          <p:cNvPr id="11" name="图片 10" descr="图片包含 电脑, 窗户, 建筑, 游戏机&#10;&#10;描述已自动生成">
            <a:extLst>
              <a:ext uri="{FF2B5EF4-FFF2-40B4-BE49-F238E27FC236}">
                <a16:creationId xmlns:a16="http://schemas.microsoft.com/office/drawing/2014/main" id="{2302CEFA-5B3C-4167-884B-73E3A5659CF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64004" y="1485707"/>
            <a:ext cx="1812715" cy="5258534"/>
          </a:xfrm>
          <a:prstGeom prst="rect">
            <a:avLst/>
          </a:prstGeom>
        </p:spPr>
      </p:pic>
      <p:pic>
        <p:nvPicPr>
          <p:cNvPr id="13" name="图片 12" descr="图片包含 建筑, 绿色, 电脑, 小&#10;&#10;描述已自动生成">
            <a:extLst>
              <a:ext uri="{FF2B5EF4-FFF2-40B4-BE49-F238E27FC236}">
                <a16:creationId xmlns:a16="http://schemas.microsoft.com/office/drawing/2014/main" id="{3965B333-C8BF-4DC5-B35B-5E5B14E25AF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83068" y="1495233"/>
            <a:ext cx="1812715" cy="5227524"/>
          </a:xfrm>
          <a:prstGeom prst="rect">
            <a:avLst/>
          </a:prstGeom>
        </p:spPr>
      </p:pic>
      <p:sp>
        <p:nvSpPr>
          <p:cNvPr id="14" name="矩形: 圆角 18">
            <a:extLst>
              <a:ext uri="{FF2B5EF4-FFF2-40B4-BE49-F238E27FC236}">
                <a16:creationId xmlns:a16="http://schemas.microsoft.com/office/drawing/2014/main" id="{F081A2F1-459A-412F-BFDC-FE876F95F0BA}"/>
              </a:ext>
            </a:extLst>
          </p:cNvPr>
          <p:cNvSpPr/>
          <p:nvPr/>
        </p:nvSpPr>
        <p:spPr>
          <a:xfrm>
            <a:off x="6583068" y="998781"/>
            <a:ext cx="1812714"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思谋</a:t>
            </a:r>
          </a:p>
        </p:txBody>
      </p:sp>
      <p:sp>
        <p:nvSpPr>
          <p:cNvPr id="12" name="文本框 11">
            <a:extLst>
              <a:ext uri="{FF2B5EF4-FFF2-40B4-BE49-F238E27FC236}">
                <a16:creationId xmlns:a16="http://schemas.microsoft.com/office/drawing/2014/main" id="{C9DA249C-5052-4583-97EF-A2CA482FC8DC}"/>
              </a:ext>
            </a:extLst>
          </p:cNvPr>
          <p:cNvSpPr txBox="1"/>
          <p:nvPr/>
        </p:nvSpPr>
        <p:spPr>
          <a:xfrm>
            <a:off x="8988061" y="1385220"/>
            <a:ext cx="2908662" cy="5016758"/>
          </a:xfrm>
          <a:prstGeom prst="rect">
            <a:avLst/>
          </a:prstGeom>
          <a:noFill/>
        </p:spPr>
        <p:txBody>
          <a:bodyPr wrap="square">
            <a:spAutoFit/>
          </a:bodyPr>
          <a:lstStyle/>
          <a:p>
            <a:r>
              <a:rPr kumimoji="1" lang="zh-CN" altLang="en-US" sz="4000" dirty="0">
                <a:solidFill>
                  <a:schemeClr val="tx1">
                    <a:lumMod val="85000"/>
                    <a:lumOff val="15000"/>
                  </a:schemeClr>
                </a:solidFill>
              </a:rPr>
              <a:t>高达</a:t>
            </a:r>
            <a:endParaRPr kumimoji="1" lang="en-US" altLang="zh-CN" sz="4000" dirty="0">
              <a:solidFill>
                <a:schemeClr val="tx1">
                  <a:lumMod val="85000"/>
                  <a:lumOff val="15000"/>
                </a:schemeClr>
              </a:solidFill>
            </a:endParaRPr>
          </a:p>
          <a:p>
            <a:endParaRPr kumimoji="1" lang="en-US" altLang="zh-CN" sz="4000" dirty="0">
              <a:solidFill>
                <a:schemeClr val="tx1">
                  <a:lumMod val="85000"/>
                  <a:lumOff val="15000"/>
                </a:schemeClr>
              </a:solidFill>
            </a:endParaRPr>
          </a:p>
          <a:p>
            <a:r>
              <a:rPr kumimoji="1" lang="en-US" altLang="zh-CN" sz="8000" dirty="0">
                <a:solidFill>
                  <a:schemeClr val="tx1">
                    <a:lumMod val="85000"/>
                    <a:lumOff val="15000"/>
                  </a:schemeClr>
                </a:solidFill>
              </a:rPr>
              <a:t>3</a:t>
            </a:r>
            <a:r>
              <a:rPr kumimoji="1" lang="zh-CN" altLang="en-US" sz="8000" dirty="0">
                <a:solidFill>
                  <a:schemeClr val="tx1">
                    <a:lumMod val="85000"/>
                    <a:lumOff val="15000"/>
                  </a:schemeClr>
                </a:solidFill>
              </a:rPr>
              <a:t>像素</a:t>
            </a:r>
            <a:endParaRPr kumimoji="1" lang="en-US" altLang="zh-CN" sz="8000" dirty="0">
              <a:solidFill>
                <a:schemeClr val="tx1">
                  <a:lumMod val="85000"/>
                  <a:lumOff val="15000"/>
                </a:schemeClr>
              </a:solidFill>
            </a:endParaRPr>
          </a:p>
          <a:p>
            <a:endParaRPr kumimoji="1" lang="en-US" altLang="zh-CN" sz="4000" dirty="0">
              <a:solidFill>
                <a:schemeClr val="tx1">
                  <a:lumMod val="85000"/>
                  <a:lumOff val="15000"/>
                </a:schemeClr>
              </a:solidFill>
            </a:endParaRPr>
          </a:p>
          <a:p>
            <a:r>
              <a:rPr kumimoji="1" lang="zh-CN" altLang="en-US" sz="4000" dirty="0">
                <a:solidFill>
                  <a:schemeClr val="tx1">
                    <a:lumMod val="85000"/>
                    <a:lumOff val="15000"/>
                  </a:schemeClr>
                </a:solidFill>
              </a:rPr>
              <a:t>缺陷</a:t>
            </a:r>
            <a:endParaRPr kumimoji="1" lang="en-US" altLang="zh-CN" sz="4000" dirty="0">
              <a:solidFill>
                <a:schemeClr val="tx1">
                  <a:lumMod val="85000"/>
                  <a:lumOff val="15000"/>
                </a:schemeClr>
              </a:solidFill>
            </a:endParaRPr>
          </a:p>
          <a:p>
            <a:r>
              <a:rPr kumimoji="1" lang="zh-CN" altLang="en-US" sz="4000" dirty="0">
                <a:solidFill>
                  <a:schemeClr val="tx1">
                    <a:lumMod val="85000"/>
                    <a:lumOff val="15000"/>
                  </a:schemeClr>
                </a:solidFill>
              </a:rPr>
              <a:t>检出能力</a:t>
            </a:r>
            <a:endParaRPr kumimoji="1" lang="en-US" altLang="zh-CN" sz="4000" dirty="0">
              <a:solidFill>
                <a:schemeClr val="tx1">
                  <a:lumMod val="85000"/>
                  <a:lumOff val="15000"/>
                </a:schemeClr>
              </a:solidFill>
            </a:endParaRPr>
          </a:p>
          <a:p>
            <a:endParaRPr kumimoji="1" lang="en-US" altLang="zh-CN" sz="4000" dirty="0">
              <a:solidFill>
                <a:schemeClr val="tx1">
                  <a:lumMod val="85000"/>
                  <a:lumOff val="15000"/>
                </a:schemeClr>
              </a:solidFill>
            </a:endParaRPr>
          </a:p>
        </p:txBody>
      </p:sp>
      <p:sp>
        <p:nvSpPr>
          <p:cNvPr id="15" name="文本框 14">
            <a:extLst>
              <a:ext uri="{FF2B5EF4-FFF2-40B4-BE49-F238E27FC236}">
                <a16:creationId xmlns:a16="http://schemas.microsoft.com/office/drawing/2014/main" id="{C1A856F2-2C3D-4373-876C-B79A078129E1}"/>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算法对比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开源</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VS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思谋</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497240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F0EC902E-93E9-47DB-9AAC-2AF56C3D9D2D}"/>
              </a:ext>
            </a:extLst>
          </p:cNvPr>
          <p:cNvSpPr txBox="1"/>
          <p:nvPr/>
        </p:nvSpPr>
        <p:spPr>
          <a:xfrm>
            <a:off x="1759127" y="5444727"/>
            <a:ext cx="8639073" cy="923330"/>
          </a:xfrm>
          <a:prstGeom prst="rect">
            <a:avLst/>
          </a:prstGeom>
          <a:noFill/>
        </p:spPr>
        <p:txBody>
          <a:bodyPr wrap="square">
            <a:spAutoFit/>
          </a:bodyPr>
          <a:lstStyle/>
          <a:p>
            <a:pPr algn="ctr"/>
            <a:r>
              <a:rPr kumimoji="1" lang="zh-CN" altLang="en-US" sz="2800" dirty="0">
                <a:solidFill>
                  <a:schemeClr val="tx1">
                    <a:lumMod val="85000"/>
                    <a:lumOff val="15000"/>
                  </a:schemeClr>
                </a:solidFill>
              </a:rPr>
              <a:t>在</a:t>
            </a:r>
            <a:r>
              <a:rPr kumimoji="1" lang="zh-CN" altLang="en-US" sz="5400" dirty="0">
                <a:solidFill>
                  <a:schemeClr val="tx1">
                    <a:lumMod val="85000"/>
                    <a:lumOff val="15000"/>
                  </a:schemeClr>
                </a:solidFill>
              </a:rPr>
              <a:t>细微缺陷</a:t>
            </a:r>
            <a:r>
              <a:rPr kumimoji="1" lang="zh-CN" altLang="en-US" sz="2800" dirty="0">
                <a:solidFill>
                  <a:schemeClr val="tx1">
                    <a:lumMod val="85000"/>
                    <a:lumOff val="15000"/>
                  </a:schemeClr>
                </a:solidFill>
              </a:rPr>
              <a:t>的精细化分割上，思谋明显胜出！</a:t>
            </a:r>
            <a:endParaRPr kumimoji="1" lang="en-US" altLang="zh-CN" sz="2800" dirty="0">
              <a:solidFill>
                <a:schemeClr val="tx1">
                  <a:lumMod val="85000"/>
                  <a:lumOff val="15000"/>
                </a:schemeClr>
              </a:solidFill>
            </a:endParaRPr>
          </a:p>
        </p:txBody>
      </p:sp>
      <p:grpSp>
        <p:nvGrpSpPr>
          <p:cNvPr id="2" name="组合 1">
            <a:extLst>
              <a:ext uri="{FF2B5EF4-FFF2-40B4-BE49-F238E27FC236}">
                <a16:creationId xmlns:a16="http://schemas.microsoft.com/office/drawing/2014/main" id="{B17D6CD9-43D3-4BDA-B1AA-836A0FA15A94}"/>
              </a:ext>
            </a:extLst>
          </p:cNvPr>
          <p:cNvGrpSpPr/>
          <p:nvPr/>
        </p:nvGrpSpPr>
        <p:grpSpPr>
          <a:xfrm>
            <a:off x="739952" y="1038654"/>
            <a:ext cx="10432873" cy="4155346"/>
            <a:chOff x="1759127" y="1635854"/>
            <a:chExt cx="8639073" cy="3094065"/>
          </a:xfrm>
        </p:grpSpPr>
        <p:pic>
          <p:nvPicPr>
            <p:cNvPr id="3" name="图片 2">
              <a:extLst>
                <a:ext uri="{FF2B5EF4-FFF2-40B4-BE49-F238E27FC236}">
                  <a16:creationId xmlns:a16="http://schemas.microsoft.com/office/drawing/2014/main" id="{AF25C1E6-8590-4DD2-8543-14033D351EB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59127" y="2153588"/>
              <a:ext cx="1787236" cy="2550823"/>
            </a:xfrm>
            <a:prstGeom prst="rect">
              <a:avLst/>
            </a:prstGeom>
          </p:spPr>
        </p:pic>
        <p:pic>
          <p:nvPicPr>
            <p:cNvPr id="6" name="图片 5">
              <a:extLst>
                <a:ext uri="{FF2B5EF4-FFF2-40B4-BE49-F238E27FC236}">
                  <a16:creationId xmlns:a16="http://schemas.microsoft.com/office/drawing/2014/main" id="{2A244F91-F5FD-4388-B2E0-0D1781CC686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77129" y="2128080"/>
              <a:ext cx="1921071" cy="2601839"/>
            </a:xfrm>
            <a:prstGeom prst="rect">
              <a:avLst/>
            </a:prstGeom>
          </p:spPr>
        </p:pic>
        <p:pic>
          <p:nvPicPr>
            <p:cNvPr id="12" name="图片 11" descr="图片包含 电脑, 灯光, 站, 街道&#10;&#10;描述已自动生成">
              <a:extLst>
                <a:ext uri="{FF2B5EF4-FFF2-40B4-BE49-F238E27FC236}">
                  <a16:creationId xmlns:a16="http://schemas.microsoft.com/office/drawing/2014/main" id="{9C7433C0-4C9C-447D-BC16-DB337590D5F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09238" y="2153588"/>
              <a:ext cx="1921071" cy="2550823"/>
            </a:xfrm>
            <a:prstGeom prst="rect">
              <a:avLst/>
            </a:prstGeom>
          </p:spPr>
        </p:pic>
        <p:pic>
          <p:nvPicPr>
            <p:cNvPr id="14" name="图片 13" descr="图片包含 电脑, 游戏机, 街道, 站&#10;&#10;描述已自动生成">
              <a:extLst>
                <a:ext uri="{FF2B5EF4-FFF2-40B4-BE49-F238E27FC236}">
                  <a16:creationId xmlns:a16="http://schemas.microsoft.com/office/drawing/2014/main" id="{D79AAA95-B84A-4BF3-89FB-41B92FF498C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93184" y="2128080"/>
              <a:ext cx="1921071" cy="2601839"/>
            </a:xfrm>
            <a:prstGeom prst="rect">
              <a:avLst/>
            </a:prstGeom>
          </p:spPr>
        </p:pic>
        <p:sp>
          <p:nvSpPr>
            <p:cNvPr id="15" name="矩形: 圆角 11">
              <a:extLst>
                <a:ext uri="{FF2B5EF4-FFF2-40B4-BE49-F238E27FC236}">
                  <a16:creationId xmlns:a16="http://schemas.microsoft.com/office/drawing/2014/main" id="{58CC93FC-AFB0-4E73-B236-63C33F19A850}"/>
                </a:ext>
              </a:extLst>
            </p:cNvPr>
            <p:cNvSpPr/>
            <p:nvPr/>
          </p:nvSpPr>
          <p:spPr>
            <a:xfrm>
              <a:off x="1759127" y="1635854"/>
              <a:ext cx="1714738"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16" name="矩形: 圆角 12">
              <a:extLst>
                <a:ext uri="{FF2B5EF4-FFF2-40B4-BE49-F238E27FC236}">
                  <a16:creationId xmlns:a16="http://schemas.microsoft.com/office/drawing/2014/main" id="{29D5E331-032D-4BAE-8588-8D73CF83CCE7}"/>
                </a:ext>
              </a:extLst>
            </p:cNvPr>
            <p:cNvSpPr/>
            <p:nvPr/>
          </p:nvSpPr>
          <p:spPr>
            <a:xfrm>
              <a:off x="3945850" y="1635854"/>
              <a:ext cx="181271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DeepLab</a:t>
              </a:r>
              <a:endParaRPr lang="zh-CN" altLang="en-US" dirty="0">
                <a:solidFill>
                  <a:schemeClr val="tx1"/>
                </a:solidFill>
              </a:endParaRPr>
            </a:p>
          </p:txBody>
        </p:sp>
        <p:sp>
          <p:nvSpPr>
            <p:cNvPr id="17" name="矩形: 圆角 18">
              <a:extLst>
                <a:ext uri="{FF2B5EF4-FFF2-40B4-BE49-F238E27FC236}">
                  <a16:creationId xmlns:a16="http://schemas.microsoft.com/office/drawing/2014/main" id="{05A9468E-507D-470F-A750-85B9A8B5B433}"/>
                </a:ext>
              </a:extLst>
            </p:cNvPr>
            <p:cNvSpPr/>
            <p:nvPr/>
          </p:nvSpPr>
          <p:spPr>
            <a:xfrm>
              <a:off x="6230550" y="1635854"/>
              <a:ext cx="1812714"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PSPNet</a:t>
              </a:r>
              <a:endParaRPr lang="zh-CN" altLang="en-US" dirty="0">
                <a:solidFill>
                  <a:schemeClr val="tx1"/>
                </a:solidFill>
              </a:endParaRPr>
            </a:p>
          </p:txBody>
        </p:sp>
        <p:sp>
          <p:nvSpPr>
            <p:cNvPr id="18" name="矩形: 圆角 18">
              <a:extLst>
                <a:ext uri="{FF2B5EF4-FFF2-40B4-BE49-F238E27FC236}">
                  <a16:creationId xmlns:a16="http://schemas.microsoft.com/office/drawing/2014/main" id="{7F6E3F00-0728-41F8-AF71-3ECD5EA407C8}"/>
                </a:ext>
              </a:extLst>
            </p:cNvPr>
            <p:cNvSpPr/>
            <p:nvPr/>
          </p:nvSpPr>
          <p:spPr>
            <a:xfrm>
              <a:off x="8477129" y="1641279"/>
              <a:ext cx="1812714"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思谋</a:t>
              </a:r>
            </a:p>
          </p:txBody>
        </p:sp>
      </p:grpSp>
      <p:sp>
        <p:nvSpPr>
          <p:cNvPr id="19" name="文本框 18">
            <a:extLst>
              <a:ext uri="{FF2B5EF4-FFF2-40B4-BE49-F238E27FC236}">
                <a16:creationId xmlns:a16="http://schemas.microsoft.com/office/drawing/2014/main" id="{2C48236F-62FC-4F4F-9CAD-F00E6A54036B}"/>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算法对比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开源</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VS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思谋</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765683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在门上&#10;&#10;中度可信度描述已自动生成">
            <a:extLst>
              <a:ext uri="{FF2B5EF4-FFF2-40B4-BE49-F238E27FC236}">
                <a16:creationId xmlns:a16="http://schemas.microsoft.com/office/drawing/2014/main" id="{16E27139-327B-7247-96CA-8FF58D80AC6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4721" y="1766495"/>
            <a:ext cx="1264098" cy="2031390"/>
          </a:xfrm>
          <a:prstGeom prst="rect">
            <a:avLst/>
          </a:prstGeom>
        </p:spPr>
      </p:pic>
      <p:pic>
        <p:nvPicPr>
          <p:cNvPr id="5" name="图片 4" descr="在门上&#10;&#10;中度可信度描述已自动生成">
            <a:extLst>
              <a:ext uri="{FF2B5EF4-FFF2-40B4-BE49-F238E27FC236}">
                <a16:creationId xmlns:a16="http://schemas.microsoft.com/office/drawing/2014/main" id="{E4822421-ED80-AD40-91C1-51251077BA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3677" y="1736501"/>
            <a:ext cx="1410542" cy="2061384"/>
          </a:xfrm>
          <a:prstGeom prst="rect">
            <a:avLst/>
          </a:prstGeom>
        </p:spPr>
      </p:pic>
      <p:pic>
        <p:nvPicPr>
          <p:cNvPr id="6" name="图片 5" descr="砖墙上&#10;&#10;中度可信度描述已自动生成">
            <a:extLst>
              <a:ext uri="{FF2B5EF4-FFF2-40B4-BE49-F238E27FC236}">
                <a16:creationId xmlns:a16="http://schemas.microsoft.com/office/drawing/2014/main" id="{1FC980F2-F28B-C445-99B2-FBF5B3CE261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40628" y="1766495"/>
            <a:ext cx="1264098" cy="2031390"/>
          </a:xfrm>
          <a:prstGeom prst="rect">
            <a:avLst/>
          </a:prstGeom>
        </p:spPr>
      </p:pic>
      <p:pic>
        <p:nvPicPr>
          <p:cNvPr id="7" name="图片 6" descr="墙上有涂鸦&#10;&#10;描述已自动生成">
            <a:extLst>
              <a:ext uri="{FF2B5EF4-FFF2-40B4-BE49-F238E27FC236}">
                <a16:creationId xmlns:a16="http://schemas.microsoft.com/office/drawing/2014/main" id="{E107536C-F956-5841-B3AD-5F98EA80D9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39078" y="1736501"/>
            <a:ext cx="1285064" cy="2061384"/>
          </a:xfrm>
          <a:prstGeom prst="rect">
            <a:avLst/>
          </a:prstGeom>
        </p:spPr>
      </p:pic>
      <p:pic>
        <p:nvPicPr>
          <p:cNvPr id="11" name="图片 10">
            <a:extLst>
              <a:ext uri="{FF2B5EF4-FFF2-40B4-BE49-F238E27FC236}">
                <a16:creationId xmlns:a16="http://schemas.microsoft.com/office/drawing/2014/main" id="{6B753DE4-81B0-4D36-96CA-2D399BDA4D0C}"/>
              </a:ext>
            </a:extLst>
          </p:cNvPr>
          <p:cNvPicPr/>
          <p:nvPr/>
        </p:nvPicPr>
        <p:blipFill>
          <a:blip r:embed="rId6" cstate="email">
            <a:extLst>
              <a:ext uri="{28A0092B-C50C-407E-A947-70E740481C1C}">
                <a14:useLocalDpi xmlns:a14="http://schemas.microsoft.com/office/drawing/2010/main"/>
              </a:ext>
            </a:extLst>
          </a:blip>
          <a:stretch>
            <a:fillRect/>
          </a:stretch>
        </p:blipFill>
        <p:spPr>
          <a:xfrm>
            <a:off x="434721" y="4132000"/>
            <a:ext cx="1264098" cy="1933589"/>
          </a:xfrm>
          <a:prstGeom prst="rect">
            <a:avLst/>
          </a:prstGeom>
        </p:spPr>
      </p:pic>
      <p:pic>
        <p:nvPicPr>
          <p:cNvPr id="12" name="图片 11">
            <a:extLst>
              <a:ext uri="{FF2B5EF4-FFF2-40B4-BE49-F238E27FC236}">
                <a16:creationId xmlns:a16="http://schemas.microsoft.com/office/drawing/2014/main" id="{0AB96352-D46D-4F58-869E-A782C53E8B9C}"/>
              </a:ext>
            </a:extLst>
          </p:cNvPr>
          <p:cNvPicPr/>
          <p:nvPr/>
        </p:nvPicPr>
        <p:blipFill>
          <a:blip r:embed="rId7" cstate="email">
            <a:extLst>
              <a:ext uri="{28A0092B-C50C-407E-A947-70E740481C1C}">
                <a14:useLocalDpi xmlns:a14="http://schemas.microsoft.com/office/drawing/2010/main"/>
              </a:ext>
            </a:extLst>
          </a:blip>
          <a:stretch>
            <a:fillRect/>
          </a:stretch>
        </p:blipFill>
        <p:spPr>
          <a:xfrm>
            <a:off x="5439079" y="4132000"/>
            <a:ext cx="1285064" cy="1933591"/>
          </a:xfrm>
          <a:prstGeom prst="rect">
            <a:avLst/>
          </a:prstGeom>
        </p:spPr>
      </p:pic>
      <p:pic>
        <p:nvPicPr>
          <p:cNvPr id="13" name="图片 12">
            <a:extLst>
              <a:ext uri="{FF2B5EF4-FFF2-40B4-BE49-F238E27FC236}">
                <a16:creationId xmlns:a16="http://schemas.microsoft.com/office/drawing/2014/main" id="{D4A6A821-6C3F-4901-BF57-8E2D5FFFCAE1}"/>
              </a:ext>
            </a:extLst>
          </p:cNvPr>
          <p:cNvPicPr/>
          <p:nvPr/>
        </p:nvPicPr>
        <p:blipFill>
          <a:blip r:embed="rId8" cstate="email">
            <a:extLst>
              <a:ext uri="{28A0092B-C50C-407E-A947-70E740481C1C}">
                <a14:useLocalDpi xmlns:a14="http://schemas.microsoft.com/office/drawing/2010/main"/>
              </a:ext>
            </a:extLst>
          </a:blip>
          <a:stretch>
            <a:fillRect/>
          </a:stretch>
        </p:blipFill>
        <p:spPr>
          <a:xfrm>
            <a:off x="8040628" y="4132000"/>
            <a:ext cx="1264098" cy="1933595"/>
          </a:xfrm>
          <a:prstGeom prst="rect">
            <a:avLst/>
          </a:prstGeom>
        </p:spPr>
      </p:pic>
      <p:cxnSp>
        <p:nvCxnSpPr>
          <p:cNvPr id="8" name="直接连接符 7">
            <a:extLst>
              <a:ext uri="{FF2B5EF4-FFF2-40B4-BE49-F238E27FC236}">
                <a16:creationId xmlns:a16="http://schemas.microsoft.com/office/drawing/2014/main" id="{808E013B-5346-4F90-B027-6A6ECB33D61C}"/>
              </a:ext>
            </a:extLst>
          </p:cNvPr>
          <p:cNvCxnSpPr/>
          <p:nvPr/>
        </p:nvCxnSpPr>
        <p:spPr>
          <a:xfrm>
            <a:off x="41529" y="3925901"/>
            <a:ext cx="946404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图片 9" descr="图片包含 建筑, 前, 雨, 消防栓&#10;&#10;描述已自动生成">
            <a:extLst>
              <a:ext uri="{FF2B5EF4-FFF2-40B4-BE49-F238E27FC236}">
                <a16:creationId xmlns:a16="http://schemas.microsoft.com/office/drawing/2014/main" id="{0899E6FE-4E63-4527-B409-35999C0D1EB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863677" y="4131994"/>
            <a:ext cx="1410542" cy="1933595"/>
          </a:xfrm>
          <a:prstGeom prst="rect">
            <a:avLst/>
          </a:prstGeom>
        </p:spPr>
      </p:pic>
      <p:sp>
        <p:nvSpPr>
          <p:cNvPr id="20" name="矩形: 圆角 11">
            <a:extLst>
              <a:ext uri="{FF2B5EF4-FFF2-40B4-BE49-F238E27FC236}">
                <a16:creationId xmlns:a16="http://schemas.microsoft.com/office/drawing/2014/main" id="{7EB829BA-3DD3-4423-9D05-83A426BC9757}"/>
              </a:ext>
            </a:extLst>
          </p:cNvPr>
          <p:cNvSpPr/>
          <p:nvPr/>
        </p:nvSpPr>
        <p:spPr>
          <a:xfrm>
            <a:off x="142874" y="1090836"/>
            <a:ext cx="1714738"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21" name="矩形: 圆角 12">
            <a:extLst>
              <a:ext uri="{FF2B5EF4-FFF2-40B4-BE49-F238E27FC236}">
                <a16:creationId xmlns:a16="http://schemas.microsoft.com/office/drawing/2014/main" id="{0C7F1ED5-0BDE-4A34-82C2-FA8A1EB58452}"/>
              </a:ext>
            </a:extLst>
          </p:cNvPr>
          <p:cNvSpPr/>
          <p:nvPr/>
        </p:nvSpPr>
        <p:spPr>
          <a:xfrm>
            <a:off x="2662590" y="1090836"/>
            <a:ext cx="181271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Ground truth</a:t>
            </a:r>
            <a:endParaRPr lang="zh-CN" altLang="en-US" dirty="0">
              <a:solidFill>
                <a:schemeClr val="tx1"/>
              </a:solidFill>
            </a:endParaRPr>
          </a:p>
        </p:txBody>
      </p:sp>
      <p:sp>
        <p:nvSpPr>
          <p:cNvPr id="22" name="矩形: 圆角 18">
            <a:extLst>
              <a:ext uri="{FF2B5EF4-FFF2-40B4-BE49-F238E27FC236}">
                <a16:creationId xmlns:a16="http://schemas.microsoft.com/office/drawing/2014/main" id="{AC77555E-F8A9-462B-957B-6F0093AE00A2}"/>
              </a:ext>
            </a:extLst>
          </p:cNvPr>
          <p:cNvSpPr/>
          <p:nvPr/>
        </p:nvSpPr>
        <p:spPr>
          <a:xfrm>
            <a:off x="5175253" y="1090836"/>
            <a:ext cx="1812714"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PSPNet</a:t>
            </a:r>
            <a:endParaRPr lang="zh-CN" altLang="en-US" dirty="0">
              <a:solidFill>
                <a:schemeClr val="tx1"/>
              </a:solidFill>
            </a:endParaRPr>
          </a:p>
        </p:txBody>
      </p:sp>
      <p:sp>
        <p:nvSpPr>
          <p:cNvPr id="23" name="矩形: 圆角 18">
            <a:extLst>
              <a:ext uri="{FF2B5EF4-FFF2-40B4-BE49-F238E27FC236}">
                <a16:creationId xmlns:a16="http://schemas.microsoft.com/office/drawing/2014/main" id="{F482758C-9780-4865-911E-1AC0E7A81BD0}"/>
              </a:ext>
            </a:extLst>
          </p:cNvPr>
          <p:cNvSpPr/>
          <p:nvPr/>
        </p:nvSpPr>
        <p:spPr>
          <a:xfrm>
            <a:off x="7766320" y="1096261"/>
            <a:ext cx="1812714"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思谋</a:t>
            </a:r>
          </a:p>
        </p:txBody>
      </p:sp>
      <p:sp>
        <p:nvSpPr>
          <p:cNvPr id="16" name="文本框 15">
            <a:extLst>
              <a:ext uri="{FF2B5EF4-FFF2-40B4-BE49-F238E27FC236}">
                <a16:creationId xmlns:a16="http://schemas.microsoft.com/office/drawing/2014/main" id="{CF42389E-FDF3-47A2-9FF7-963EA08B2594}"/>
              </a:ext>
            </a:extLst>
          </p:cNvPr>
          <p:cNvSpPr txBox="1"/>
          <p:nvPr/>
        </p:nvSpPr>
        <p:spPr>
          <a:xfrm>
            <a:off x="9612244" y="2124681"/>
            <a:ext cx="2793941" cy="2800767"/>
          </a:xfrm>
          <a:prstGeom prst="rect">
            <a:avLst/>
          </a:prstGeom>
          <a:noFill/>
        </p:spPr>
        <p:txBody>
          <a:bodyPr wrap="square">
            <a:spAutoFit/>
          </a:bodyPr>
          <a:lstStyle/>
          <a:p>
            <a:r>
              <a:rPr kumimoji="1" lang="zh-CN" altLang="en-US" sz="2000" dirty="0">
                <a:solidFill>
                  <a:schemeClr val="tx1">
                    <a:lumMod val="85000"/>
                    <a:lumOff val="15000"/>
                  </a:schemeClr>
                </a:solidFill>
              </a:rPr>
              <a:t>自研优异</a:t>
            </a:r>
            <a:endParaRPr kumimoji="1" lang="en-US" altLang="zh-CN" sz="2000" dirty="0">
              <a:solidFill>
                <a:schemeClr val="tx1">
                  <a:lumMod val="85000"/>
                  <a:lumOff val="15000"/>
                </a:schemeClr>
              </a:solidFill>
            </a:endParaRPr>
          </a:p>
          <a:p>
            <a:endParaRPr kumimoji="1" lang="en-US" altLang="zh-CN" sz="2000" dirty="0">
              <a:solidFill>
                <a:schemeClr val="tx1">
                  <a:lumMod val="85000"/>
                  <a:lumOff val="15000"/>
                </a:schemeClr>
              </a:solidFill>
            </a:endParaRPr>
          </a:p>
          <a:p>
            <a:r>
              <a:rPr kumimoji="1" lang="zh-CN" altLang="en-US" sz="4800" dirty="0">
                <a:solidFill>
                  <a:schemeClr val="tx1">
                    <a:lumMod val="85000"/>
                    <a:lumOff val="15000"/>
                  </a:schemeClr>
                </a:solidFill>
              </a:rPr>
              <a:t>强鲁棒</a:t>
            </a:r>
            <a:endParaRPr kumimoji="1" lang="en-US" altLang="zh-CN" sz="4800" dirty="0">
              <a:solidFill>
                <a:schemeClr val="tx1">
                  <a:lumMod val="85000"/>
                  <a:lumOff val="15000"/>
                </a:schemeClr>
              </a:solidFill>
            </a:endParaRPr>
          </a:p>
          <a:p>
            <a:r>
              <a:rPr kumimoji="1" lang="zh-CN" altLang="en-US" sz="4800" dirty="0">
                <a:solidFill>
                  <a:schemeClr val="tx1">
                    <a:lumMod val="85000"/>
                    <a:lumOff val="15000"/>
                  </a:schemeClr>
                </a:solidFill>
              </a:rPr>
              <a:t>边缘分割</a:t>
            </a:r>
            <a:endParaRPr kumimoji="1" lang="en-US" altLang="zh-CN" sz="4800" dirty="0">
              <a:solidFill>
                <a:schemeClr val="tx1">
                  <a:lumMod val="85000"/>
                  <a:lumOff val="15000"/>
                </a:schemeClr>
              </a:solidFill>
            </a:endParaRPr>
          </a:p>
          <a:p>
            <a:endParaRPr kumimoji="1" lang="en-US" altLang="zh-CN" sz="2000" dirty="0">
              <a:solidFill>
                <a:schemeClr val="tx1">
                  <a:lumMod val="85000"/>
                  <a:lumOff val="15000"/>
                </a:schemeClr>
              </a:solidFill>
            </a:endParaRPr>
          </a:p>
          <a:p>
            <a:r>
              <a:rPr kumimoji="1" lang="zh-CN" altLang="en-US" sz="2000" dirty="0">
                <a:solidFill>
                  <a:schemeClr val="tx1">
                    <a:lumMod val="85000"/>
                    <a:lumOff val="15000"/>
                  </a:schemeClr>
                </a:solidFill>
              </a:rPr>
              <a:t>缺陷检出</a:t>
            </a:r>
            <a:endParaRPr kumimoji="1" lang="en-US" altLang="zh-CN" sz="2000" dirty="0">
              <a:solidFill>
                <a:schemeClr val="tx1">
                  <a:lumMod val="85000"/>
                  <a:lumOff val="15000"/>
                </a:schemeClr>
              </a:solidFill>
            </a:endParaRPr>
          </a:p>
        </p:txBody>
      </p:sp>
      <p:sp>
        <p:nvSpPr>
          <p:cNvPr id="17" name="矩形 16">
            <a:extLst>
              <a:ext uri="{FF2B5EF4-FFF2-40B4-BE49-F238E27FC236}">
                <a16:creationId xmlns:a16="http://schemas.microsoft.com/office/drawing/2014/main" id="{86633AA5-E6BA-486E-AB65-40D14F3BD65A}"/>
              </a:ext>
            </a:extLst>
          </p:cNvPr>
          <p:cNvSpPr/>
          <p:nvPr/>
        </p:nvSpPr>
        <p:spPr>
          <a:xfrm>
            <a:off x="9731434" y="1600436"/>
            <a:ext cx="2400328" cy="332117"/>
          </a:xfrm>
          <a:prstGeom prst="rect">
            <a:avLst/>
          </a:prstGeom>
          <a:gradFill>
            <a:gsLst>
              <a:gs pos="0">
                <a:schemeClr val="bg1">
                  <a:alpha val="0"/>
                  <a:lumMod val="5000"/>
                  <a:lumOff val="95000"/>
                </a:schemeClr>
              </a:gs>
              <a:gs pos="99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AI</a:t>
            </a:r>
            <a:r>
              <a:rPr lang="zh-CN" altLang="en-US" dirty="0">
                <a:solidFill>
                  <a:schemeClr val="tx1"/>
                </a:solidFill>
              </a:rPr>
              <a:t>算法特性</a:t>
            </a:r>
          </a:p>
        </p:txBody>
      </p:sp>
      <p:cxnSp>
        <p:nvCxnSpPr>
          <p:cNvPr id="18" name="直接连接符 17">
            <a:extLst>
              <a:ext uri="{FF2B5EF4-FFF2-40B4-BE49-F238E27FC236}">
                <a16:creationId xmlns:a16="http://schemas.microsoft.com/office/drawing/2014/main" id="{A334A2EC-97E5-41B2-AE8A-7C5F67E23203}"/>
              </a:ext>
            </a:extLst>
          </p:cNvPr>
          <p:cNvCxnSpPr>
            <a:cxnSpLocks/>
          </p:cNvCxnSpPr>
          <p:nvPr/>
        </p:nvCxnSpPr>
        <p:spPr>
          <a:xfrm>
            <a:off x="9727191" y="1984312"/>
            <a:ext cx="2288875" cy="0"/>
          </a:xfrm>
          <a:prstGeom prst="line">
            <a:avLst/>
          </a:prstGeom>
          <a:ln>
            <a:gradFill>
              <a:gsLst>
                <a:gs pos="0">
                  <a:schemeClr val="bg1"/>
                </a:gs>
                <a:gs pos="53000">
                  <a:schemeClr val="tx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AD4E8B8-A017-48B6-841C-CA45314335EA}"/>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算法对比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开源</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VS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思谋</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5322979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7875" y="3809365"/>
            <a:ext cx="4786630" cy="2521585"/>
          </a:xfrm>
          <a:prstGeom prst="rect">
            <a:avLst/>
          </a:prstGeom>
        </p:spPr>
      </p:pic>
      <p:pic>
        <p:nvPicPr>
          <p:cNvPr id="6" name="图片 5" descr="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7875" y="1047115"/>
            <a:ext cx="4786630" cy="2503170"/>
          </a:xfrm>
          <a:prstGeom prst="rect">
            <a:avLst/>
          </a:prstGeom>
        </p:spPr>
      </p:pic>
      <p:sp>
        <p:nvSpPr>
          <p:cNvPr id="10" name="文本框 9"/>
          <p:cNvSpPr txBox="1"/>
          <p:nvPr/>
        </p:nvSpPr>
        <p:spPr>
          <a:xfrm>
            <a:off x="6110286" y="1573092"/>
            <a:ext cx="5303838" cy="830997"/>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zh-CN" altLang="en-US" sz="1600" dirty="0"/>
              <a:t>高精度</a:t>
            </a:r>
          </a:p>
          <a:p>
            <a:pPr marL="285750" indent="-285750">
              <a:buFont typeface="Arial" panose="020B0604020202020204" pitchFamily="34" charset="0"/>
              <a:buChar char="•"/>
            </a:pPr>
            <a:r>
              <a:rPr lang="zh-CN" altLang="en-US" sz="1600" dirty="0"/>
              <a:t>高速度</a:t>
            </a:r>
          </a:p>
          <a:p>
            <a:pPr marL="285750" indent="-285750">
              <a:buFont typeface="Arial" panose="020B0604020202020204" pitchFamily="34" charset="0"/>
              <a:buChar char="•"/>
            </a:pPr>
            <a:r>
              <a:rPr lang="zh-CN" altLang="en-US" sz="1600" dirty="0"/>
              <a:t>高重复性</a:t>
            </a:r>
          </a:p>
        </p:txBody>
      </p:sp>
      <p:cxnSp>
        <p:nvCxnSpPr>
          <p:cNvPr id="4" name="直接连接符 3">
            <a:extLst>
              <a:ext uri="{FF2B5EF4-FFF2-40B4-BE49-F238E27FC236}">
                <a16:creationId xmlns:a16="http://schemas.microsoft.com/office/drawing/2014/main" id="{1BC62EF4-7843-4F83-9ADA-A436222709F4}"/>
              </a:ext>
            </a:extLst>
          </p:cNvPr>
          <p:cNvCxnSpPr>
            <a:cxnSpLocks/>
          </p:cNvCxnSpPr>
          <p:nvPr/>
        </p:nvCxnSpPr>
        <p:spPr>
          <a:xfrm>
            <a:off x="6181588" y="1494769"/>
            <a:ext cx="4983547"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DC2A80E-F2BE-4F96-AD94-12C9D636B6FE}"/>
              </a:ext>
            </a:extLst>
          </p:cNvPr>
          <p:cNvSpPr txBox="1"/>
          <p:nvPr/>
        </p:nvSpPr>
        <p:spPr>
          <a:xfrm>
            <a:off x="6110287" y="1047115"/>
            <a:ext cx="5303838" cy="369332"/>
          </a:xfrm>
          <a:prstGeom prst="rect">
            <a:avLst/>
          </a:prstGeom>
          <a:gradFill>
            <a:gsLst>
              <a:gs pos="0">
                <a:schemeClr val="accent1">
                  <a:lumMod val="5000"/>
                  <a:lumOff val="95000"/>
                  <a:alpha val="0"/>
                </a:schemeClr>
              </a:gs>
              <a:gs pos="100000">
                <a:schemeClr val="bg1">
                  <a:lumMod val="95000"/>
                </a:schemeClr>
              </a:gs>
            </a:gsLst>
            <a:lin ang="10800000" scaled="1"/>
          </a:gradFill>
        </p:spPr>
        <p:txBody>
          <a:bodyPr wrap="square">
            <a:spAutoFit/>
          </a:bodyPr>
          <a:lstStyle>
            <a:defPPr>
              <a:defRPr lang="zh-CN"/>
            </a:defPPr>
            <a:lvl1pPr>
              <a:defRPr kumimoji="1">
                <a:solidFill>
                  <a:schemeClr val="tx1">
                    <a:lumMod val="85000"/>
                    <a:lumOff val="15000"/>
                  </a:schemeClr>
                </a:solidFill>
              </a:defRPr>
            </a:lvl1pPr>
          </a:lstStyle>
          <a:p>
            <a:r>
              <a:rPr lang="zh-CN" altLang="en-US" sz="1800" dirty="0"/>
              <a:t>在不同场景下</a:t>
            </a:r>
            <a:r>
              <a:rPr lang="zh-CN" altLang="en-US" dirty="0"/>
              <a:t>能实现</a:t>
            </a:r>
            <a:endParaRPr lang="en-US" altLang="zh-CN" dirty="0"/>
          </a:p>
        </p:txBody>
      </p:sp>
      <p:sp>
        <p:nvSpPr>
          <p:cNvPr id="12" name="文本框 11">
            <a:extLst>
              <a:ext uri="{FF2B5EF4-FFF2-40B4-BE49-F238E27FC236}">
                <a16:creationId xmlns:a16="http://schemas.microsoft.com/office/drawing/2014/main" id="{5323A437-1014-4A68-A96D-9D269F402EFE}"/>
              </a:ext>
            </a:extLst>
          </p:cNvPr>
          <p:cNvSpPr txBox="1"/>
          <p:nvPr/>
        </p:nvSpPr>
        <p:spPr>
          <a:xfrm>
            <a:off x="6096000" y="4988876"/>
            <a:ext cx="5706358" cy="1342074"/>
          </a:xfrm>
          <a:prstGeom prst="rect">
            <a:avLst/>
          </a:prstGeom>
          <a:gradFill flip="none" rotWithShape="1">
            <a:gsLst>
              <a:gs pos="0">
                <a:schemeClr val="accent1">
                  <a:lumMod val="5000"/>
                  <a:lumOff val="95000"/>
                  <a:alpha val="0"/>
                </a:schemeClr>
              </a:gs>
              <a:gs pos="100000">
                <a:srgbClr val="043E6F">
                  <a:alpha val="22000"/>
                </a:srgbClr>
              </a:gs>
            </a:gsLst>
            <a:lin ang="10800000" scaled="1"/>
            <a:tileRect/>
          </a:gradFill>
        </p:spPr>
        <p:txBody>
          <a:bodyPr wrap="square" anchor="ctr">
            <a:noAutofit/>
          </a:bodyPr>
          <a:lstStyle/>
          <a:p>
            <a:pPr indent="0">
              <a:buFont typeface="Arial" panose="020B0604020202020204" pitchFamily="34" charset="0"/>
              <a:buNone/>
            </a:pPr>
            <a:r>
              <a:rPr lang="zh-CN" altLang="en-US" sz="1600" dirty="0"/>
              <a:t>在某汽车</a:t>
            </a:r>
            <a:r>
              <a:rPr lang="en-US" altLang="zh-CN" sz="1600" dirty="0"/>
              <a:t>500</a:t>
            </a:r>
            <a:r>
              <a:rPr lang="zh-CN" altLang="en-US" sz="1600" dirty="0"/>
              <a:t>强客户的轴承平面度测量项目中，被检测产品在设备传送带高速运行，工件无装夹的条件下，测量结果的</a:t>
            </a:r>
            <a:r>
              <a:rPr lang="zh-CN" altLang="en-US" sz="2800" dirty="0"/>
              <a:t>重复性精度优于其他厂商达</a:t>
            </a:r>
            <a:r>
              <a:rPr lang="en-US" altLang="zh-CN" sz="2800" dirty="0"/>
              <a:t>50%</a:t>
            </a:r>
            <a:r>
              <a:rPr lang="zh-CN" altLang="en-US" sz="1600" dirty="0"/>
              <a:t>。</a:t>
            </a:r>
          </a:p>
        </p:txBody>
      </p:sp>
      <p:sp>
        <p:nvSpPr>
          <p:cNvPr id="14" name="文本框 13">
            <a:extLst>
              <a:ext uri="{FF2B5EF4-FFF2-40B4-BE49-F238E27FC236}">
                <a16:creationId xmlns:a16="http://schemas.microsoft.com/office/drawing/2014/main" id="{0F852E3D-5E77-4F3A-A4AB-36C12ADAF5DD}"/>
              </a:ext>
            </a:extLst>
          </p:cNvPr>
          <p:cNvSpPr txBox="1"/>
          <p:nvPr/>
        </p:nvSpPr>
        <p:spPr>
          <a:xfrm>
            <a:off x="6096000" y="3248560"/>
            <a:ext cx="6108714" cy="830997"/>
          </a:xfrm>
          <a:prstGeom prst="rect">
            <a:avLst/>
          </a:prstGeom>
          <a:noFill/>
        </p:spPr>
        <p:txBody>
          <a:bodyPr wrap="square">
            <a:spAutoFit/>
          </a:bodyPr>
          <a:lstStyle/>
          <a:p>
            <a:pPr marL="285750" indent="-285750">
              <a:buFont typeface="Arial" panose="020B0604020202020204" pitchFamily="34" charset="0"/>
              <a:buChar char="•"/>
            </a:pPr>
            <a:r>
              <a:rPr lang="zh-CN" altLang="en-US" sz="1600" dirty="0">
                <a:sym typeface="+mn-ea"/>
              </a:rPr>
              <a:t>基于高精度</a:t>
            </a:r>
            <a:r>
              <a:rPr lang="en-US" altLang="zh-CN" sz="1600" dirty="0">
                <a:sym typeface="+mn-ea"/>
              </a:rPr>
              <a:t>3D</a:t>
            </a:r>
            <a:r>
              <a:rPr lang="zh-CN" altLang="en-US" sz="1600" dirty="0">
                <a:sym typeface="+mn-ea"/>
              </a:rPr>
              <a:t>传感器</a:t>
            </a:r>
            <a:br>
              <a:rPr lang="en-US" altLang="zh-CN" sz="1600" dirty="0">
                <a:sym typeface="+mn-ea"/>
              </a:rPr>
            </a:br>
            <a:r>
              <a:rPr lang="zh-CN" altLang="en-US" sz="1600" dirty="0">
                <a:sym typeface="+mn-ea"/>
              </a:rPr>
              <a:t>实现微米级别的高精度</a:t>
            </a:r>
            <a:r>
              <a:rPr lang="en-US" altLang="zh-CN" sz="1600" dirty="0">
                <a:sym typeface="+mn-ea"/>
              </a:rPr>
              <a:t>3D</a:t>
            </a:r>
            <a:r>
              <a:rPr lang="zh-CN" altLang="en-US" sz="1600" dirty="0">
                <a:sym typeface="+mn-ea"/>
              </a:rPr>
              <a:t>测量。</a:t>
            </a:r>
            <a:endParaRPr lang="zh-CN" altLang="en-US" sz="1600" dirty="0"/>
          </a:p>
          <a:p>
            <a:pPr marL="285750" indent="-285750">
              <a:buFont typeface="Arial" panose="020B0604020202020204" pitchFamily="34" charset="0"/>
              <a:buChar char="•"/>
            </a:pPr>
            <a:r>
              <a:rPr lang="zh-CN" altLang="en-US" sz="1600" dirty="0"/>
              <a:t>最大程度减少复杂环境对测量结果的影响。</a:t>
            </a:r>
            <a:endParaRPr lang="en-US" altLang="zh-CN" sz="1600" dirty="0"/>
          </a:p>
        </p:txBody>
      </p:sp>
      <p:cxnSp>
        <p:nvCxnSpPr>
          <p:cNvPr id="15" name="直接连接符 14">
            <a:extLst>
              <a:ext uri="{FF2B5EF4-FFF2-40B4-BE49-F238E27FC236}">
                <a16:creationId xmlns:a16="http://schemas.microsoft.com/office/drawing/2014/main" id="{84D09577-F32D-49B9-8CBC-4836892451CE}"/>
              </a:ext>
            </a:extLst>
          </p:cNvPr>
          <p:cNvCxnSpPr>
            <a:cxnSpLocks/>
          </p:cNvCxnSpPr>
          <p:nvPr/>
        </p:nvCxnSpPr>
        <p:spPr>
          <a:xfrm>
            <a:off x="6167301" y="3170237"/>
            <a:ext cx="4983547"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A3FC7E7-4690-431A-976E-297C49EA3809}"/>
              </a:ext>
            </a:extLst>
          </p:cNvPr>
          <p:cNvSpPr txBox="1"/>
          <p:nvPr/>
        </p:nvSpPr>
        <p:spPr>
          <a:xfrm>
            <a:off x="6096000" y="2722583"/>
            <a:ext cx="5318124" cy="369332"/>
          </a:xfrm>
          <a:prstGeom prst="rect">
            <a:avLst/>
          </a:prstGeom>
          <a:gradFill>
            <a:gsLst>
              <a:gs pos="0">
                <a:schemeClr val="accent1">
                  <a:lumMod val="5000"/>
                  <a:lumOff val="95000"/>
                  <a:alpha val="0"/>
                </a:schemeClr>
              </a:gs>
              <a:gs pos="100000">
                <a:schemeClr val="bg1">
                  <a:lumMod val="95000"/>
                </a:schemeClr>
              </a:gs>
            </a:gsLst>
            <a:lin ang="10800000" scaled="1"/>
          </a:gradFill>
        </p:spPr>
        <p:txBody>
          <a:bodyPr wrap="square">
            <a:spAutoFit/>
          </a:bodyPr>
          <a:lstStyle/>
          <a:p>
            <a:r>
              <a:rPr kumimoji="1" lang="zh-CN" altLang="en-US" sz="1800" dirty="0">
                <a:solidFill>
                  <a:schemeClr val="tx1">
                    <a:lumMod val="85000"/>
                    <a:lumOff val="15000"/>
                  </a:schemeClr>
                </a:solidFill>
              </a:rPr>
              <a:t>噪声抑制和环境干扰补偿</a:t>
            </a:r>
            <a:r>
              <a:rPr kumimoji="1" lang="zh-CN" altLang="en-US" dirty="0">
                <a:solidFill>
                  <a:schemeClr val="tx1">
                    <a:lumMod val="85000"/>
                    <a:lumOff val="15000"/>
                  </a:schemeClr>
                </a:solidFill>
              </a:rPr>
              <a:t>算法</a:t>
            </a:r>
            <a:endParaRPr kumimoji="1" lang="en-US" altLang="zh-CN" sz="1800" dirty="0">
              <a:solidFill>
                <a:schemeClr val="tx1">
                  <a:lumMod val="85000"/>
                  <a:lumOff val="15000"/>
                </a:schemeClr>
              </a:solidFill>
            </a:endParaRPr>
          </a:p>
        </p:txBody>
      </p:sp>
      <p:sp>
        <p:nvSpPr>
          <p:cNvPr id="13" name="文本框 12">
            <a:extLst>
              <a:ext uri="{FF2B5EF4-FFF2-40B4-BE49-F238E27FC236}">
                <a16:creationId xmlns:a16="http://schemas.microsoft.com/office/drawing/2014/main" id="{E7A1D503-53D9-4D70-85C4-C93361DA4BEE}"/>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高精度</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3D</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334177104"/>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382ED61-21FA-334B-A011-33EBEE5B1EA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68496" y="2012200"/>
            <a:ext cx="605427" cy="4518830"/>
          </a:xfrm>
          <a:prstGeom prst="rect">
            <a:avLst/>
          </a:prstGeom>
        </p:spPr>
      </p:pic>
      <p:pic>
        <p:nvPicPr>
          <p:cNvPr id="5" name="内容占位符 18">
            <a:extLst>
              <a:ext uri="{FF2B5EF4-FFF2-40B4-BE49-F238E27FC236}">
                <a16:creationId xmlns:a16="http://schemas.microsoft.com/office/drawing/2014/main" id="{9182564D-05B5-7D45-A0DB-57B1E5251A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322348" y="3939799"/>
            <a:ext cx="4518829" cy="663632"/>
          </a:xfrm>
          <a:prstGeom prst="rect">
            <a:avLst/>
          </a:prstGeom>
        </p:spPr>
      </p:pic>
      <p:pic>
        <p:nvPicPr>
          <p:cNvPr id="13" name="图片 12" descr="图片包含 站, 男人, 游戏机&#10;&#10;描述已自动生成">
            <a:extLst>
              <a:ext uri="{FF2B5EF4-FFF2-40B4-BE49-F238E27FC236}">
                <a16:creationId xmlns:a16="http://schemas.microsoft.com/office/drawing/2014/main" id="{D8C6877F-01F9-014F-8220-C3FB388109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2012200"/>
            <a:ext cx="609600" cy="4521200"/>
          </a:xfrm>
          <a:prstGeom prst="rect">
            <a:avLst/>
          </a:prstGeom>
        </p:spPr>
      </p:pic>
      <p:sp>
        <p:nvSpPr>
          <p:cNvPr id="14" name="文本框 13">
            <a:extLst>
              <a:ext uri="{FF2B5EF4-FFF2-40B4-BE49-F238E27FC236}">
                <a16:creationId xmlns:a16="http://schemas.microsoft.com/office/drawing/2014/main" id="{EF2881D5-123A-FD41-82A1-6F7B4F0C23C9}"/>
              </a:ext>
            </a:extLst>
          </p:cNvPr>
          <p:cNvSpPr txBox="1"/>
          <p:nvPr/>
        </p:nvSpPr>
        <p:spPr>
          <a:xfrm>
            <a:off x="4674503" y="1552985"/>
            <a:ext cx="646331" cy="369332"/>
          </a:xfrm>
          <a:prstGeom prst="rect">
            <a:avLst/>
          </a:prstGeom>
          <a:noFill/>
        </p:spPr>
        <p:txBody>
          <a:bodyPr wrap="none" rtlCol="0">
            <a:spAutoFit/>
          </a:bodyPr>
          <a:lstStyle/>
          <a:p>
            <a:r>
              <a:rPr kumimoji="1" lang="zh-CN" altLang="en-US" dirty="0"/>
              <a:t>转换</a:t>
            </a:r>
          </a:p>
        </p:txBody>
      </p:sp>
      <p:sp>
        <p:nvSpPr>
          <p:cNvPr id="15" name="文本框 14">
            <a:extLst>
              <a:ext uri="{FF2B5EF4-FFF2-40B4-BE49-F238E27FC236}">
                <a16:creationId xmlns:a16="http://schemas.microsoft.com/office/drawing/2014/main" id="{B64FC6BA-78E0-2346-B9C3-1467D4E94BD7}"/>
              </a:ext>
            </a:extLst>
          </p:cNvPr>
          <p:cNvSpPr txBox="1"/>
          <p:nvPr/>
        </p:nvSpPr>
        <p:spPr>
          <a:xfrm>
            <a:off x="5846802" y="1552985"/>
            <a:ext cx="1107996" cy="369332"/>
          </a:xfrm>
          <a:prstGeom prst="rect">
            <a:avLst/>
          </a:prstGeom>
          <a:noFill/>
        </p:spPr>
        <p:txBody>
          <a:bodyPr wrap="none" rtlCol="0">
            <a:spAutoFit/>
          </a:bodyPr>
          <a:lstStyle/>
          <a:p>
            <a:r>
              <a:rPr kumimoji="1" lang="zh-CN" altLang="en-US" dirty="0"/>
              <a:t>定位识别</a:t>
            </a:r>
          </a:p>
        </p:txBody>
      </p:sp>
      <p:sp>
        <p:nvSpPr>
          <p:cNvPr id="21" name="矩形 20">
            <a:extLst>
              <a:ext uri="{FF2B5EF4-FFF2-40B4-BE49-F238E27FC236}">
                <a16:creationId xmlns:a16="http://schemas.microsoft.com/office/drawing/2014/main" id="{6A1ACD85-C295-974E-A40B-95797D913DD8}"/>
              </a:ext>
            </a:extLst>
          </p:cNvPr>
          <p:cNvSpPr/>
          <p:nvPr/>
        </p:nvSpPr>
        <p:spPr>
          <a:xfrm>
            <a:off x="7548341" y="3826820"/>
            <a:ext cx="1565329" cy="74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2D/3D</a:t>
            </a:r>
            <a:r>
              <a:rPr kumimoji="1" lang="zh-CN" altLang="en-US" dirty="0"/>
              <a:t>后</a:t>
            </a:r>
            <a:endParaRPr kumimoji="1" lang="en-US" altLang="zh-CN" dirty="0"/>
          </a:p>
          <a:p>
            <a:pPr algn="ctr"/>
            <a:r>
              <a:rPr kumimoji="1" lang="zh-CN" altLang="en-US" dirty="0"/>
              <a:t>处理优化</a:t>
            </a:r>
          </a:p>
        </p:txBody>
      </p:sp>
      <p:sp>
        <p:nvSpPr>
          <p:cNvPr id="29" name="矩形 28">
            <a:extLst>
              <a:ext uri="{FF2B5EF4-FFF2-40B4-BE49-F238E27FC236}">
                <a16:creationId xmlns:a16="http://schemas.microsoft.com/office/drawing/2014/main" id="{F93520D5-1A71-F048-9C65-2BCE71B9EE7E}"/>
              </a:ext>
            </a:extLst>
          </p:cNvPr>
          <p:cNvSpPr/>
          <p:nvPr/>
        </p:nvSpPr>
        <p:spPr>
          <a:xfrm>
            <a:off x="7548341" y="5402483"/>
            <a:ext cx="1565329" cy="74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输出</a:t>
            </a:r>
            <a:endParaRPr kumimoji="1" lang="en-US" altLang="zh-CN" dirty="0"/>
          </a:p>
          <a:p>
            <a:pPr algn="ctr"/>
            <a:r>
              <a:rPr kumimoji="1" lang="zh-CN" altLang="en-US" dirty="0"/>
              <a:t>最终结果</a:t>
            </a:r>
          </a:p>
        </p:txBody>
      </p:sp>
      <p:pic>
        <p:nvPicPr>
          <p:cNvPr id="6" name="图片 5" descr="图片包含 图表&#10;&#10;描述已自动生成">
            <a:extLst>
              <a:ext uri="{FF2B5EF4-FFF2-40B4-BE49-F238E27FC236}">
                <a16:creationId xmlns:a16="http://schemas.microsoft.com/office/drawing/2014/main" id="{F924852E-1EA1-4695-BD64-AE6C7E444E2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1524" y="3056706"/>
            <a:ext cx="2466715" cy="2138601"/>
          </a:xfrm>
          <a:prstGeom prst="rect">
            <a:avLst/>
          </a:prstGeom>
        </p:spPr>
      </p:pic>
      <p:sp>
        <p:nvSpPr>
          <p:cNvPr id="20" name="文本框 19">
            <a:extLst>
              <a:ext uri="{FF2B5EF4-FFF2-40B4-BE49-F238E27FC236}">
                <a16:creationId xmlns:a16="http://schemas.microsoft.com/office/drawing/2014/main" id="{83B57917-DD35-4FC8-A811-90628FFA4472}"/>
              </a:ext>
            </a:extLst>
          </p:cNvPr>
          <p:cNvSpPr txBox="1"/>
          <p:nvPr/>
        </p:nvSpPr>
        <p:spPr>
          <a:xfrm>
            <a:off x="7426176" y="1674454"/>
            <a:ext cx="4408277" cy="107721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600" dirty="0">
                <a:solidFill>
                  <a:sysClr val="windowText" lastClr="000000"/>
                </a:solidFill>
              </a:rPr>
              <a:t>实时性</a:t>
            </a:r>
            <a:r>
              <a:rPr kumimoji="1" lang="en-US" altLang="zh-CN" sz="1600" dirty="0">
                <a:solidFill>
                  <a:sysClr val="windowText" lastClr="000000"/>
                </a:solidFill>
              </a:rPr>
              <a:t>3d</a:t>
            </a:r>
            <a:r>
              <a:rPr kumimoji="1" lang="zh-CN" altLang="en-US" sz="1600" dirty="0">
                <a:solidFill>
                  <a:sysClr val="windowText" lastClr="000000"/>
                </a:solidFill>
              </a:rPr>
              <a:t>点云分割算法</a:t>
            </a:r>
          </a:p>
          <a:p>
            <a:pPr marL="285750" indent="-285750">
              <a:buFont typeface="Arial" panose="020B0604020202020204" pitchFamily="34" charset="0"/>
              <a:buChar char="•"/>
            </a:pPr>
            <a:r>
              <a:rPr kumimoji="1" lang="zh-CN" altLang="en-US" sz="1600" dirty="0">
                <a:solidFill>
                  <a:sysClr val="windowText" lastClr="000000"/>
                </a:solidFill>
              </a:rPr>
              <a:t>精准定位到每个点云的语义信息</a:t>
            </a:r>
            <a:endParaRPr kumimoji="1" lang="en-US" altLang="zh-CN" sz="1600" dirty="0">
              <a:solidFill>
                <a:sysClr val="windowText" lastClr="000000"/>
              </a:solidFill>
            </a:endParaRPr>
          </a:p>
          <a:p>
            <a:pPr marL="285750" indent="-285750">
              <a:buFont typeface="Arial" panose="020B0604020202020204" pitchFamily="34" charset="0"/>
              <a:buChar char="•"/>
            </a:pPr>
            <a:r>
              <a:rPr kumimoji="1" lang="zh-CN" altLang="en-US" sz="1600" dirty="0">
                <a:solidFill>
                  <a:sysClr val="windowText" lastClr="000000"/>
                </a:solidFill>
              </a:rPr>
              <a:t>结合思谋</a:t>
            </a:r>
            <a:r>
              <a:rPr kumimoji="1" lang="en-US" altLang="zh-CN" sz="1600" dirty="0">
                <a:solidFill>
                  <a:sysClr val="windowText" lastClr="000000"/>
                </a:solidFill>
              </a:rPr>
              <a:t>AI</a:t>
            </a:r>
            <a:r>
              <a:rPr kumimoji="1" lang="zh-CN" altLang="en-US" sz="1600" dirty="0">
                <a:solidFill>
                  <a:sysClr val="windowText" lastClr="000000"/>
                </a:solidFill>
              </a:rPr>
              <a:t>算法</a:t>
            </a:r>
          </a:p>
          <a:p>
            <a:pPr marL="285750" indent="-285750">
              <a:buFont typeface="Arial" panose="020B0604020202020204" pitchFamily="34" charset="0"/>
              <a:buChar char="•"/>
            </a:pPr>
            <a:r>
              <a:rPr kumimoji="1" lang="zh-CN" altLang="en-US" sz="1600" dirty="0">
                <a:solidFill>
                  <a:sysClr val="windowText" lastClr="000000"/>
                </a:solidFill>
              </a:rPr>
              <a:t>保留客户的深度等</a:t>
            </a:r>
            <a:r>
              <a:rPr kumimoji="1" lang="en-US" altLang="zh-CN" sz="1600" dirty="0">
                <a:solidFill>
                  <a:sysClr val="windowText" lastClr="000000"/>
                </a:solidFill>
              </a:rPr>
              <a:t>3</a:t>
            </a:r>
            <a:r>
              <a:rPr kumimoji="1" lang="zh-CN" altLang="en-US" sz="1600" dirty="0">
                <a:solidFill>
                  <a:sysClr val="windowText" lastClr="000000"/>
                </a:solidFill>
              </a:rPr>
              <a:t>维过滤需求</a:t>
            </a:r>
          </a:p>
        </p:txBody>
      </p:sp>
      <p:cxnSp>
        <p:nvCxnSpPr>
          <p:cNvPr id="22" name="直接连接符 21">
            <a:extLst>
              <a:ext uri="{FF2B5EF4-FFF2-40B4-BE49-F238E27FC236}">
                <a16:creationId xmlns:a16="http://schemas.microsoft.com/office/drawing/2014/main" id="{D0DF0BD1-7587-4F44-907D-A58244034F0D}"/>
              </a:ext>
            </a:extLst>
          </p:cNvPr>
          <p:cNvCxnSpPr>
            <a:cxnSpLocks/>
          </p:cNvCxnSpPr>
          <p:nvPr/>
        </p:nvCxnSpPr>
        <p:spPr>
          <a:xfrm>
            <a:off x="7497478" y="1596131"/>
            <a:ext cx="4336975"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52FBA4B-77EF-4643-A824-F2EC79CF7DD6}"/>
              </a:ext>
            </a:extLst>
          </p:cNvPr>
          <p:cNvSpPr txBox="1"/>
          <p:nvPr/>
        </p:nvSpPr>
        <p:spPr>
          <a:xfrm>
            <a:off x="7426177" y="1148477"/>
            <a:ext cx="4408276" cy="369332"/>
          </a:xfrm>
          <a:prstGeom prst="rect">
            <a:avLst/>
          </a:prstGeom>
          <a:noFill/>
        </p:spPr>
        <p:txBody>
          <a:bodyPr wrap="square">
            <a:spAutoFit/>
          </a:bodyPr>
          <a:lstStyle/>
          <a:p>
            <a:r>
              <a:rPr kumimoji="1" lang="zh-CN" altLang="en-US" sz="1800" dirty="0">
                <a:solidFill>
                  <a:schemeClr val="tx1">
                    <a:lumMod val="85000"/>
                    <a:lumOff val="15000"/>
                  </a:schemeClr>
                </a:solidFill>
              </a:rPr>
              <a:t>特性说明</a:t>
            </a:r>
            <a:endParaRPr kumimoji="1" lang="en-US" altLang="zh-CN" sz="1800" dirty="0">
              <a:solidFill>
                <a:schemeClr val="tx1">
                  <a:lumMod val="85000"/>
                  <a:lumOff val="15000"/>
                </a:schemeClr>
              </a:solidFill>
            </a:endParaRPr>
          </a:p>
        </p:txBody>
      </p:sp>
      <p:sp>
        <p:nvSpPr>
          <p:cNvPr id="7" name="箭头: 五边形 6">
            <a:extLst>
              <a:ext uri="{FF2B5EF4-FFF2-40B4-BE49-F238E27FC236}">
                <a16:creationId xmlns:a16="http://schemas.microsoft.com/office/drawing/2014/main" id="{7DEF2A4E-5BBF-4DC7-9A12-212B9A6BA3E5}"/>
              </a:ext>
            </a:extLst>
          </p:cNvPr>
          <p:cNvSpPr/>
          <p:nvPr/>
        </p:nvSpPr>
        <p:spPr>
          <a:xfrm>
            <a:off x="2764941" y="4083919"/>
            <a:ext cx="365760" cy="229775"/>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箭头: V 形 8">
            <a:extLst>
              <a:ext uri="{FF2B5EF4-FFF2-40B4-BE49-F238E27FC236}">
                <a16:creationId xmlns:a16="http://schemas.microsoft.com/office/drawing/2014/main" id="{BFCCC2FA-ED43-4895-A839-3457639DEE22}"/>
              </a:ext>
            </a:extLst>
          </p:cNvPr>
          <p:cNvSpPr/>
          <p:nvPr/>
        </p:nvSpPr>
        <p:spPr>
          <a:xfrm>
            <a:off x="4141240" y="4083921"/>
            <a:ext cx="365760"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箭头: V 形 30">
            <a:extLst>
              <a:ext uri="{FF2B5EF4-FFF2-40B4-BE49-F238E27FC236}">
                <a16:creationId xmlns:a16="http://schemas.microsoft.com/office/drawing/2014/main" id="{E3860A33-E5DA-4533-809F-88742D162C86}"/>
              </a:ext>
            </a:extLst>
          </p:cNvPr>
          <p:cNvSpPr/>
          <p:nvPr/>
        </p:nvSpPr>
        <p:spPr>
          <a:xfrm>
            <a:off x="5512413" y="4083920"/>
            <a:ext cx="365760"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箭头: V 形 31">
            <a:extLst>
              <a:ext uri="{FF2B5EF4-FFF2-40B4-BE49-F238E27FC236}">
                <a16:creationId xmlns:a16="http://schemas.microsoft.com/office/drawing/2014/main" id="{00A8ECDE-E242-4C42-AB1F-544D17FC8D36}"/>
              </a:ext>
            </a:extLst>
          </p:cNvPr>
          <p:cNvSpPr/>
          <p:nvPr/>
        </p:nvSpPr>
        <p:spPr>
          <a:xfrm>
            <a:off x="6923427" y="4083919"/>
            <a:ext cx="365760"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箭头: V 形 32">
            <a:extLst>
              <a:ext uri="{FF2B5EF4-FFF2-40B4-BE49-F238E27FC236}">
                <a16:creationId xmlns:a16="http://schemas.microsoft.com/office/drawing/2014/main" id="{910A671C-547D-4E13-BE4A-AE0BECE971A2}"/>
              </a:ext>
            </a:extLst>
          </p:cNvPr>
          <p:cNvSpPr/>
          <p:nvPr/>
        </p:nvSpPr>
        <p:spPr>
          <a:xfrm rot="5400000">
            <a:off x="8043791" y="4871753"/>
            <a:ext cx="574427"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a:extLst>
              <a:ext uri="{FF2B5EF4-FFF2-40B4-BE49-F238E27FC236}">
                <a16:creationId xmlns:a16="http://schemas.microsoft.com/office/drawing/2014/main" id="{F6CA5FE4-5212-40A2-BA39-D312DFFB45FC}"/>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算法对比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3D&amp;AI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算法深度融合</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0760740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F875774B-D0CC-48B7-B604-70ED0CC1A318}"/>
              </a:ext>
            </a:extLst>
          </p:cNvPr>
          <p:cNvSpPr>
            <a:spLocks noGrp="1"/>
          </p:cNvSpPr>
          <p:nvPr>
            <p:ph type="body" sz="quarter" idx="10"/>
          </p:nvPr>
        </p:nvSpPr>
        <p:spPr/>
        <p:txBody>
          <a:bodyPr anchor="ctr">
            <a:normAutofit fontScale="92500" lnSpcReduction="10000"/>
          </a:bodyPr>
          <a:lstStyle/>
          <a:p>
            <a:r>
              <a:rPr lang="zh-CN" altLang="en-US" sz="6000" dirty="0"/>
              <a:t>谢谢！</a:t>
            </a:r>
          </a:p>
        </p:txBody>
      </p:sp>
    </p:spTree>
    <p:extLst>
      <p:ext uri="{BB962C8B-B14F-4D97-AF65-F5344CB8AC3E}">
        <p14:creationId xmlns:p14="http://schemas.microsoft.com/office/powerpoint/2010/main" val="929143638"/>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圆角 30"/>
          <p:cNvSpPr/>
          <p:nvPr/>
        </p:nvSpPr>
        <p:spPr>
          <a:xfrm>
            <a:off x="3312691" y="2376514"/>
            <a:ext cx="1205948" cy="430887"/>
          </a:xfrm>
          <a:prstGeom prst="roundRect">
            <a:avLst/>
          </a:prstGeom>
          <a:noFill/>
          <a:ln w="6350">
            <a:solidFill>
              <a:srgbClr val="9E1E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 name="矩形: 圆角 1"/>
          <p:cNvSpPr/>
          <p:nvPr/>
        </p:nvSpPr>
        <p:spPr>
          <a:xfrm>
            <a:off x="1802705" y="2376514"/>
            <a:ext cx="1205948" cy="430887"/>
          </a:xfrm>
          <a:prstGeom prst="roundRect">
            <a:avLst/>
          </a:prstGeom>
          <a:noFill/>
          <a:ln w="6350">
            <a:solidFill>
              <a:srgbClr val="9E1E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5" name="文本框 34"/>
          <p:cNvSpPr txBox="1"/>
          <p:nvPr/>
        </p:nvSpPr>
        <p:spPr>
          <a:xfrm>
            <a:off x="493486" y="621724"/>
            <a:ext cx="11205028" cy="1076325"/>
          </a:xfrm>
          <a:prstGeom prst="rect">
            <a:avLst/>
          </a:prstGeom>
          <a:noFill/>
        </p:spPr>
        <p:txBody>
          <a:bodyPr wrap="square">
            <a:spAutoFit/>
          </a:bodyPr>
          <a:lstStyle>
            <a:defPPr>
              <a:defRPr lang="zh-CN"/>
            </a:defPPr>
            <a:lvl1pPr algn="ctr">
              <a:defRPr sz="2800">
                <a:gradFill flip="none" rotWithShape="1">
                  <a:gsLst>
                    <a:gs pos="0">
                      <a:schemeClr val="bg1"/>
                    </a:gs>
                    <a:gs pos="100000">
                      <a:schemeClr val="accent1">
                        <a:lumMod val="60000"/>
                        <a:lumOff val="40000"/>
                      </a:schemeClr>
                    </a:gs>
                  </a:gsLst>
                  <a:lin ang="4800000" scaled="0"/>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核心团队深耕视觉</a:t>
            </a:r>
            <a:r>
              <a:rPr kumimoji="0" lang="en-US" altLang="zh-CN"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AI</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领域</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超</a:t>
            </a:r>
            <a:r>
              <a:rPr kumimoji="0" lang="en-US" altLang="zh-CN" sz="3200" b="1"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20</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年</a:t>
            </a:r>
            <a:br>
              <a:rPr kumimoji="0" lang="zh-CN" altLang="en-US" sz="28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b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持续</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引领</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视觉技术发展方向</a:t>
            </a:r>
            <a:endPar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矩形 22"/>
          <p:cNvSpPr/>
          <p:nvPr/>
        </p:nvSpPr>
        <p:spPr>
          <a:xfrm>
            <a:off x="482600" y="3492500"/>
            <a:ext cx="5410198" cy="2879725"/>
          </a:xfrm>
          <a:prstGeom prst="rect">
            <a:avLst/>
          </a:prstGeom>
          <a:solidFill>
            <a:srgbClr val="9E1E2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2" name="矩形 21"/>
          <p:cNvSpPr/>
          <p:nvPr/>
        </p:nvSpPr>
        <p:spPr>
          <a:xfrm>
            <a:off x="6286500" y="3492500"/>
            <a:ext cx="5410200" cy="28797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 name="标题 1"/>
          <p:cNvSpPr>
            <a:spLocks noGrp="1"/>
          </p:cNvSpPr>
          <p:nvPr/>
        </p:nvSpPr>
        <p:spPr>
          <a:xfrm>
            <a:off x="1802705" y="1918568"/>
            <a:ext cx="2769989" cy="411972"/>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核心成员作为发明人</a:t>
            </a:r>
          </a:p>
        </p:txBody>
      </p:sp>
      <p:sp>
        <p:nvSpPr>
          <p:cNvPr id="8" name="文本框 7"/>
          <p:cNvSpPr txBox="1"/>
          <p:nvPr/>
        </p:nvSpPr>
        <p:spPr>
          <a:xfrm>
            <a:off x="1950426" y="2376514"/>
            <a:ext cx="910506" cy="43088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300 +</a:t>
            </a:r>
          </a:p>
        </p:txBody>
      </p:sp>
      <p:sp>
        <p:nvSpPr>
          <p:cNvPr id="9" name="文本框 8"/>
          <p:cNvSpPr txBox="1"/>
          <p:nvPr/>
        </p:nvSpPr>
        <p:spPr>
          <a:xfrm>
            <a:off x="3460412" y="2376514"/>
            <a:ext cx="910506" cy="43088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100 +</a:t>
            </a:r>
          </a:p>
        </p:txBody>
      </p:sp>
      <p:sp>
        <p:nvSpPr>
          <p:cNvPr id="10" name="标题 1"/>
          <p:cNvSpPr>
            <a:spLocks noGrp="1"/>
          </p:cNvSpPr>
          <p:nvPr/>
        </p:nvSpPr>
        <p:spPr>
          <a:xfrm>
            <a:off x="1777302"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已授权国际专利</a:t>
            </a:r>
          </a:p>
        </p:txBody>
      </p:sp>
      <p:sp>
        <p:nvSpPr>
          <p:cNvPr id="11" name="标题 1"/>
          <p:cNvSpPr>
            <a:spLocks noGrp="1"/>
          </p:cNvSpPr>
          <p:nvPr/>
        </p:nvSpPr>
        <p:spPr>
          <a:xfrm>
            <a:off x="3287288"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已授权国内专利</a:t>
            </a:r>
          </a:p>
        </p:txBody>
      </p:sp>
      <p:sp>
        <p:nvSpPr>
          <p:cNvPr id="16" name="标题 1"/>
          <p:cNvSpPr>
            <a:spLocks noGrp="1"/>
          </p:cNvSpPr>
          <p:nvPr/>
        </p:nvSpPr>
        <p:spPr>
          <a:xfrm>
            <a:off x="636443" y="3649083"/>
            <a:ext cx="4025900" cy="2109470"/>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研发了全球最早的超分算法</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-2008</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2012</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年度电视系统最先进超分技术</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2017</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年度基于深度学习的图像超分全球最佳效果</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目前商用化效率最高的</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8K</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画质增强系统</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全球领先的点云检测和分割技术</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拥有现时最精准的道路状况理解系统</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研发唯一的全覆盖工业</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OCR</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产品</a:t>
            </a:r>
          </a:p>
        </p:txBody>
      </p:sp>
      <p:sp>
        <p:nvSpPr>
          <p:cNvPr id="17" name="标题 1"/>
          <p:cNvSpPr>
            <a:spLocks noGrp="1"/>
          </p:cNvSpPr>
          <p:nvPr/>
        </p:nvSpPr>
        <p:spPr>
          <a:xfrm>
            <a:off x="6446521" y="3649083"/>
            <a:ext cx="5745479" cy="2584747"/>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-2020 MEDIA AI</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阿里巴巴文娱算法挑战赛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高精度视频人物分割</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赛道</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-2017 COCO</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实例分割竞赛</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-2016 ImageNet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语义分割竞赛</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-WAD ApolloScape 3D</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物体检测竞赛</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5+</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开源算法</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Github</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获得</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1000+Star</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算法被领域内最大开源框架</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OpenCV</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收录</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NPAR Best Paper Award</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ICCVW 2009 Best Paper Award</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SIGGRAPH ASIA 10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年内最高引论文</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图像视频处理领域相关论文百余篇，引用</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15,000+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次</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在</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Deblur</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Super-resolution</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Matting</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等领域具有领先地位，多次创造世界纪录</a:t>
            </a:r>
          </a:p>
        </p:txBody>
      </p:sp>
      <p:sp>
        <p:nvSpPr>
          <p:cNvPr id="20" name="矩形: 圆顶角 19"/>
          <p:cNvSpPr/>
          <p:nvPr/>
        </p:nvSpPr>
        <p:spPr>
          <a:xfrm>
            <a:off x="482600" y="3253740"/>
            <a:ext cx="5410200" cy="324000"/>
          </a:xfrm>
          <a:prstGeom prst="round2SameRect">
            <a:avLst/>
          </a:prstGeom>
          <a:solidFill>
            <a:srgbClr val="9E1E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288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开创多项行业之最</a:t>
            </a:r>
          </a:p>
        </p:txBody>
      </p:sp>
      <p:sp>
        <p:nvSpPr>
          <p:cNvPr id="21" name="矩形: 圆顶角 20"/>
          <p:cNvSpPr/>
          <p:nvPr/>
        </p:nvSpPr>
        <p:spPr>
          <a:xfrm>
            <a:off x="6286500" y="3253740"/>
            <a:ext cx="5410202" cy="324000"/>
          </a:xfrm>
          <a:prstGeom prst="round2SameRect">
            <a:avLst/>
          </a:prstGeom>
          <a:solidFill>
            <a:srgbClr val="043E6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288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多次获国际大赛冠军及顶级期刊最佳论文</a:t>
            </a:r>
          </a:p>
        </p:txBody>
      </p:sp>
      <p:sp>
        <p:nvSpPr>
          <p:cNvPr id="33" name="矩形: 圆角 32"/>
          <p:cNvSpPr/>
          <p:nvPr/>
        </p:nvSpPr>
        <p:spPr>
          <a:xfrm>
            <a:off x="9147948" y="2376514"/>
            <a:ext cx="1205948" cy="430887"/>
          </a:xfrm>
          <a:prstGeom prst="roundRect">
            <a:avLst/>
          </a:prstGeom>
          <a:noFill/>
          <a:ln w="6350">
            <a:solidFill>
              <a:srgbClr val="043E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9" name="矩形: 圆角 38"/>
          <p:cNvSpPr/>
          <p:nvPr/>
        </p:nvSpPr>
        <p:spPr>
          <a:xfrm>
            <a:off x="7637962" y="2376514"/>
            <a:ext cx="1205948" cy="430887"/>
          </a:xfrm>
          <a:prstGeom prst="roundRect">
            <a:avLst/>
          </a:prstGeom>
          <a:noFill/>
          <a:ln w="6350">
            <a:solidFill>
              <a:srgbClr val="043E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0" name="标题 1"/>
          <p:cNvSpPr>
            <a:spLocks noGrp="1"/>
          </p:cNvSpPr>
          <p:nvPr/>
        </p:nvSpPr>
        <p:spPr>
          <a:xfrm>
            <a:off x="8407403" y="1918568"/>
            <a:ext cx="1231106" cy="411972"/>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人员构成</a:t>
            </a:r>
          </a:p>
        </p:txBody>
      </p:sp>
      <p:sp>
        <p:nvSpPr>
          <p:cNvPr id="41" name="文本框 40"/>
          <p:cNvSpPr txBox="1"/>
          <p:nvPr/>
        </p:nvSpPr>
        <p:spPr>
          <a:xfrm>
            <a:off x="7785683" y="2376514"/>
            <a:ext cx="910506" cy="4308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70</a:t>
            </a:r>
            <a:r>
              <a:rPr kumimoji="0" lang="en-US" altLang="zh-CN" sz="20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a:t>
            </a:r>
          </a:p>
        </p:txBody>
      </p:sp>
      <p:sp>
        <p:nvSpPr>
          <p:cNvPr id="42" name="文本框 41"/>
          <p:cNvSpPr txBox="1"/>
          <p:nvPr/>
        </p:nvSpPr>
        <p:spPr>
          <a:xfrm>
            <a:off x="9295669" y="2376514"/>
            <a:ext cx="910506" cy="4308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60</a:t>
            </a:r>
            <a:r>
              <a:rPr kumimoji="0" lang="en-US" altLang="zh-CN" sz="20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a:t>
            </a:r>
          </a:p>
        </p:txBody>
      </p:sp>
      <p:sp>
        <p:nvSpPr>
          <p:cNvPr id="43" name="标题 1"/>
          <p:cNvSpPr>
            <a:spLocks noGrp="1"/>
          </p:cNvSpPr>
          <p:nvPr/>
        </p:nvSpPr>
        <p:spPr>
          <a:xfrm>
            <a:off x="7702327" y="2895447"/>
            <a:ext cx="1077218"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研发人员占比</a:t>
            </a:r>
          </a:p>
        </p:txBody>
      </p:sp>
      <p:sp>
        <p:nvSpPr>
          <p:cNvPr id="44" name="标题 1"/>
          <p:cNvSpPr>
            <a:spLocks noGrp="1"/>
          </p:cNvSpPr>
          <p:nvPr/>
        </p:nvSpPr>
        <p:spPr>
          <a:xfrm>
            <a:off x="9122545"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硕士及以上占比</a:t>
            </a:r>
          </a:p>
        </p:txBody>
      </p:sp>
      <p:sp>
        <p:nvSpPr>
          <p:cNvPr id="27" name="文本框 26">
            <a:extLst>
              <a:ext uri="{FF2B5EF4-FFF2-40B4-BE49-F238E27FC236}">
                <a16:creationId xmlns:a16="http://schemas.microsoft.com/office/drawing/2014/main" id="{12AAF4D7-3EDC-4444-BF44-6FF91B3C6C15}"/>
              </a:ext>
            </a:extLst>
          </p:cNvPr>
          <p:cNvSpPr txBox="1"/>
          <p:nvPr/>
        </p:nvSpPr>
        <p:spPr>
          <a:xfrm>
            <a:off x="474645" y="248978"/>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技术优势</a:t>
            </a:r>
          </a:p>
        </p:txBody>
      </p:sp>
    </p:spTree>
    <p:extLst>
      <p:ext uri="{BB962C8B-B14F-4D97-AF65-F5344CB8AC3E}">
        <p14:creationId xmlns:p14="http://schemas.microsoft.com/office/powerpoint/2010/main" val="63840640"/>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697980" y="4031946"/>
            <a:ext cx="4331933" cy="664797"/>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zh-CN" altLang="en-US" sz="4800" dirty="0">
                <a:solidFill>
                  <a:srgbClr val="20466F"/>
                </a:solidFill>
                <a:latin typeface="Arial" panose="020B0604020202020204" pitchFamily="34" charset="0"/>
                <a:ea typeface="黑体" panose="02010609060101010101" pitchFamily="49" charset="-122"/>
                <a:cs typeface="Arial" panose="020B0604020202020204" pitchFamily="34" charset="0"/>
              </a:rPr>
              <a:t>方案设计</a:t>
            </a:r>
            <a:endParaRPr kumimoji="0" lang="zh-CN" altLang="en-US" sz="4800" b="0" i="0" u="none" strike="noStrike" kern="1200" cap="none" spc="0" normalizeH="0" baseline="0" noProof="0" dirty="0">
              <a:ln>
                <a:noFill/>
              </a:ln>
              <a:solidFill>
                <a:srgbClr val="922B2A"/>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1" name="任意多边形: 形状 20"/>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文本框 22"/>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02</a:t>
            </a:r>
          </a:p>
        </p:txBody>
      </p:sp>
      <p:sp>
        <p:nvSpPr>
          <p:cNvPr id="6" name="文本框 5">
            <a:extLst>
              <a:ext uri="{FF2B5EF4-FFF2-40B4-BE49-F238E27FC236}">
                <a16:creationId xmlns:a16="http://schemas.microsoft.com/office/drawing/2014/main" id="{CA57564E-0BBE-234C-A9B7-1BE7D7F1426E}"/>
              </a:ext>
            </a:extLst>
          </p:cNvPr>
          <p:cNvSpPr txBox="1"/>
          <p:nvPr/>
        </p:nvSpPr>
        <p:spPr>
          <a:xfrm>
            <a:off x="6534113" y="4772169"/>
            <a:ext cx="4495800" cy="387798"/>
          </a:xfrm>
          <a:prstGeom prst="rect">
            <a:avLst/>
          </a:prstGeom>
        </p:spPr>
        <p:txBody>
          <a:bodyPr wrap="square" lIns="0" tIns="0" rIns="0" bIns="0" anchor="ctr">
            <a:spAutoFit/>
          </a:bodyPr>
          <a:lstStyle>
            <a:defPPr>
              <a:defRPr lang="zh-CN"/>
            </a:defPPr>
            <a:lvl1pPr algn="r">
              <a:lnSpc>
                <a:spcPct val="90000"/>
              </a:lnSpc>
              <a:spcBef>
                <a:spcPct val="0"/>
              </a:spcBef>
              <a:buNone/>
              <a:defRPr sz="2800">
                <a:solidFill>
                  <a:schemeClr val="tx1">
                    <a:lumMod val="85000"/>
                    <a:lumOff val="15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zh-CN" altLang="en-US"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rPr>
              <a:t>抛光、毛刺</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2361687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509BBF85-992F-48D6-A6A8-CD46412AB7D3}"/>
              </a:ext>
            </a:extLst>
          </p:cNvPr>
          <p:cNvPicPr>
            <a:picLocks noChangeAspect="1"/>
          </p:cNvPicPr>
          <p:nvPr/>
        </p:nvPicPr>
        <p:blipFill>
          <a:blip r:embed="rId3"/>
          <a:stretch>
            <a:fillRect/>
          </a:stretch>
        </p:blipFill>
        <p:spPr>
          <a:xfrm>
            <a:off x="7290021" y="811420"/>
            <a:ext cx="4901979" cy="5004908"/>
          </a:xfrm>
          <a:prstGeom prst="rect">
            <a:avLst/>
          </a:prstGeom>
        </p:spPr>
      </p:pic>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项目需求</a:t>
            </a:r>
          </a:p>
        </p:txBody>
      </p:sp>
      <p:sp>
        <p:nvSpPr>
          <p:cNvPr id="17" name="TextBox 2">
            <a:extLst>
              <a:ext uri="{FF2B5EF4-FFF2-40B4-BE49-F238E27FC236}">
                <a16:creationId xmlns:a16="http://schemas.microsoft.com/office/drawing/2014/main" id="{01C192B2-6692-4AE8-B70D-ACBBEA1329E0}"/>
              </a:ext>
            </a:extLst>
          </p:cNvPr>
          <p:cNvSpPr txBox="1"/>
          <p:nvPr/>
        </p:nvSpPr>
        <p:spPr>
          <a:xfrm>
            <a:off x="268951" y="811420"/>
            <a:ext cx="7343018" cy="3687869"/>
          </a:xfrm>
          <a:prstGeom prst="rect">
            <a:avLst/>
          </a:prstGeom>
          <a:noFill/>
        </p:spPr>
        <p:txBody>
          <a:bodyPr wrap="square" rtlCol="0">
            <a:spAutoFit/>
          </a:bodyPr>
          <a:lstStyle/>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项目需求</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针对外观全检工站，需开发自动外观外观检测设备，替代人工作业，并按不良类别、程度及位置分类，对应不同重工流程与方案。</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产品材质</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不锈钢。</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产品规格</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长</a:t>
            </a:r>
            <a:r>
              <a:rPr lang="en-US" altLang="zh-CN" sz="1400" dirty="0">
                <a:solidFill>
                  <a:srgbClr val="000000"/>
                </a:solidFill>
                <a:ea typeface="微软雅黑" panose="020B0503020204020204" pitchFamily="34" charset="-122"/>
              </a:rPr>
              <a:t>(131.5mm)*</a:t>
            </a:r>
            <a:r>
              <a:rPr lang="zh-CN" altLang="en-US" sz="1400" dirty="0">
                <a:solidFill>
                  <a:srgbClr val="000000"/>
                </a:solidFill>
                <a:ea typeface="微软雅黑" panose="020B0503020204020204" pitchFamily="34" charset="-122"/>
              </a:rPr>
              <a:t>宽</a:t>
            </a:r>
            <a:r>
              <a:rPr lang="en-US" altLang="zh-CN" sz="1400" dirty="0">
                <a:solidFill>
                  <a:srgbClr val="000000"/>
                </a:solidFill>
                <a:ea typeface="微软雅黑" panose="020B0503020204020204" pitchFamily="34" charset="-122"/>
              </a:rPr>
              <a:t>(64.2mm)*</a:t>
            </a:r>
            <a:r>
              <a:rPr lang="zh-CN" altLang="en-US" sz="1400" dirty="0">
                <a:solidFill>
                  <a:srgbClr val="000000"/>
                </a:solidFill>
                <a:ea typeface="微软雅黑" panose="020B0503020204020204" pitchFamily="34" charset="-122"/>
              </a:rPr>
              <a:t>高</a:t>
            </a:r>
            <a:r>
              <a:rPr lang="en-US" altLang="zh-CN" sz="1400" dirty="0">
                <a:solidFill>
                  <a:srgbClr val="000000"/>
                </a:solidFill>
                <a:ea typeface="微软雅黑" panose="020B0503020204020204" pitchFamily="34" charset="-122"/>
              </a:rPr>
              <a:t>(7.65mm)</a:t>
            </a:r>
            <a:r>
              <a:rPr lang="zh-CN" altLang="en-US" sz="1400" dirty="0">
                <a:solidFill>
                  <a:srgbClr val="000000"/>
                </a:solidFill>
                <a:ea typeface="微软雅黑" panose="020B0503020204020204" pitchFamily="34" charset="-122"/>
              </a:rPr>
              <a:t>、长</a:t>
            </a:r>
            <a:r>
              <a:rPr lang="en-US" altLang="zh-CN" sz="1400" dirty="0">
                <a:solidFill>
                  <a:srgbClr val="000000"/>
                </a:solidFill>
                <a:ea typeface="微软雅黑" panose="020B0503020204020204" pitchFamily="34" charset="-122"/>
              </a:rPr>
              <a:t>(146.7mm)*</a:t>
            </a:r>
            <a:r>
              <a:rPr lang="zh-CN" altLang="en-US" sz="1400" dirty="0">
                <a:solidFill>
                  <a:srgbClr val="000000"/>
                </a:solidFill>
                <a:ea typeface="微软雅黑" panose="020B0503020204020204" pitchFamily="34" charset="-122"/>
              </a:rPr>
              <a:t>宽</a:t>
            </a:r>
            <a:r>
              <a:rPr lang="en-US" altLang="zh-CN" sz="1400" dirty="0">
                <a:solidFill>
                  <a:srgbClr val="000000"/>
                </a:solidFill>
                <a:ea typeface="微软雅黑" panose="020B0503020204020204" pitchFamily="34" charset="-122"/>
              </a:rPr>
              <a:t>(71.5mm)*</a:t>
            </a:r>
            <a:r>
              <a:rPr lang="zh-CN" altLang="en-US" sz="1400" dirty="0">
                <a:solidFill>
                  <a:srgbClr val="000000"/>
                </a:solidFill>
                <a:ea typeface="微软雅黑" panose="020B0503020204020204" pitchFamily="34" charset="-122"/>
              </a:rPr>
              <a:t>高</a:t>
            </a:r>
            <a:r>
              <a:rPr lang="en-US" altLang="zh-CN" sz="1400" dirty="0">
                <a:solidFill>
                  <a:srgbClr val="000000"/>
                </a:solidFill>
                <a:ea typeface="微软雅黑" panose="020B0503020204020204" pitchFamily="34" charset="-122"/>
              </a:rPr>
              <a:t>(7.65mm)</a:t>
            </a:r>
            <a:r>
              <a:rPr lang="zh-CN" altLang="en-US" sz="1400" dirty="0">
                <a:solidFill>
                  <a:srgbClr val="000000"/>
                </a:solidFill>
                <a:ea typeface="微软雅黑" panose="020B0503020204020204" pitchFamily="34" charset="-122"/>
              </a:rPr>
              <a:t>、长</a:t>
            </a:r>
            <a:r>
              <a:rPr lang="en-US" altLang="zh-CN" sz="1400" dirty="0">
                <a:solidFill>
                  <a:srgbClr val="000000"/>
                </a:solidFill>
                <a:ea typeface="微软雅黑" panose="020B0503020204020204" pitchFamily="34" charset="-122"/>
              </a:rPr>
              <a:t>(160.8mm)*</a:t>
            </a:r>
            <a:r>
              <a:rPr lang="zh-CN" altLang="en-US" sz="1400" dirty="0">
                <a:solidFill>
                  <a:srgbClr val="000000"/>
                </a:solidFill>
                <a:ea typeface="微软雅黑" panose="020B0503020204020204" pitchFamily="34" charset="-122"/>
              </a:rPr>
              <a:t>宽</a:t>
            </a:r>
            <a:r>
              <a:rPr lang="en-US" altLang="zh-CN" sz="1400" dirty="0">
                <a:solidFill>
                  <a:srgbClr val="000000"/>
                </a:solidFill>
                <a:ea typeface="微软雅黑" panose="020B0503020204020204" pitchFamily="34" charset="-122"/>
              </a:rPr>
              <a:t>(78.1mm)*</a:t>
            </a:r>
            <a:r>
              <a:rPr lang="zh-CN" altLang="en-US" sz="1400" dirty="0">
                <a:solidFill>
                  <a:srgbClr val="000000"/>
                </a:solidFill>
                <a:ea typeface="微软雅黑" panose="020B0503020204020204" pitchFamily="34" charset="-122"/>
              </a:rPr>
              <a:t>高</a:t>
            </a:r>
            <a:r>
              <a:rPr lang="en-US" altLang="zh-CN" sz="1400" dirty="0">
                <a:solidFill>
                  <a:srgbClr val="000000"/>
                </a:solidFill>
                <a:ea typeface="微软雅黑" panose="020B0503020204020204" pitchFamily="34" charset="-122"/>
              </a:rPr>
              <a:t>(7.65mm)</a:t>
            </a:r>
            <a:r>
              <a:rPr lang="zh-CN" altLang="en-US" sz="1400" dirty="0">
                <a:solidFill>
                  <a:srgbClr val="000000"/>
                </a:solidFill>
                <a:ea typeface="微软雅黑" panose="020B0503020204020204" pitchFamily="34" charset="-122"/>
              </a:rPr>
              <a:t>。</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检测面</a:t>
            </a:r>
            <a:r>
              <a:rPr lang="en-US" altLang="zh-CN" sz="1400" dirty="0">
                <a:solidFill>
                  <a:srgbClr val="000000"/>
                </a:solidFill>
                <a:ea typeface="微软雅黑" panose="020B0503020204020204" pitchFamily="34" charset="-122"/>
              </a:rPr>
              <a:t>:CG</a:t>
            </a:r>
            <a:r>
              <a:rPr lang="zh-CN" altLang="en-US" sz="1400" dirty="0">
                <a:solidFill>
                  <a:srgbClr val="000000"/>
                </a:solidFill>
                <a:ea typeface="微软雅黑" panose="020B0503020204020204" pitchFamily="34" charset="-122"/>
              </a:rPr>
              <a:t>面、</a:t>
            </a:r>
            <a:r>
              <a:rPr lang="en-US" altLang="zh-CN" sz="1400" dirty="0">
                <a:solidFill>
                  <a:srgbClr val="000000"/>
                </a:solidFill>
                <a:ea typeface="微软雅黑" panose="020B0503020204020204" pitchFamily="34" charset="-122"/>
              </a:rPr>
              <a:t>BG</a:t>
            </a:r>
            <a:r>
              <a:rPr lang="zh-CN" altLang="en-US" sz="1400" dirty="0">
                <a:solidFill>
                  <a:srgbClr val="000000"/>
                </a:solidFill>
                <a:ea typeface="微软雅黑" panose="020B0503020204020204" pitchFamily="34" charset="-122"/>
              </a:rPr>
              <a:t>面、</a:t>
            </a:r>
            <a:r>
              <a:rPr lang="en-US" altLang="zh-CN" sz="1400" dirty="0">
                <a:solidFill>
                  <a:srgbClr val="000000"/>
                </a:solidFill>
                <a:ea typeface="微软雅黑" panose="020B0503020204020204" pitchFamily="34" charset="-122"/>
              </a:rPr>
              <a:t>RT</a:t>
            </a:r>
            <a:r>
              <a:rPr lang="zh-CN" altLang="en-US" sz="1400" dirty="0">
                <a:solidFill>
                  <a:srgbClr val="000000"/>
                </a:solidFill>
                <a:ea typeface="微软雅黑" panose="020B0503020204020204" pitchFamily="34" charset="-122"/>
              </a:rPr>
              <a:t>面</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检测缺陷</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抛光不足、碰刮伤、打磨纹、刀纹、条纹等。</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en-US" altLang="zh-CN" sz="1400" dirty="0">
                <a:solidFill>
                  <a:srgbClr val="000000"/>
                </a:solidFill>
                <a:ea typeface="微软雅黑" panose="020B0503020204020204" pitchFamily="34" charset="-122"/>
              </a:rPr>
              <a:t>CT</a:t>
            </a:r>
            <a:r>
              <a:rPr lang="zh-CN" altLang="en-US" sz="1400" dirty="0">
                <a:solidFill>
                  <a:srgbClr val="000000"/>
                </a:solidFill>
                <a:ea typeface="微软雅黑" panose="020B0503020204020204" pitchFamily="34" charset="-122"/>
              </a:rPr>
              <a:t>时间</a:t>
            </a:r>
            <a:r>
              <a:rPr lang="en-US" altLang="zh-CN" sz="1400" dirty="0">
                <a:solidFill>
                  <a:srgbClr val="000000"/>
                </a:solidFill>
                <a:ea typeface="微软雅黑" panose="020B0503020204020204" pitchFamily="34" charset="-122"/>
              </a:rPr>
              <a:t>:</a:t>
            </a:r>
            <a:r>
              <a:rPr lang="en-US" altLang="zh-CN" sz="1400" b="1" dirty="0">
                <a:solidFill>
                  <a:srgbClr val="FF0000"/>
                </a:solidFill>
                <a:ea typeface="微软雅黑" panose="020B0503020204020204" pitchFamily="34" charset="-122"/>
              </a:rPr>
              <a:t>5s/pcs(</a:t>
            </a:r>
            <a:r>
              <a:rPr lang="zh-CN" altLang="en-US" sz="1400" b="1" dirty="0">
                <a:solidFill>
                  <a:srgbClr val="FF0000"/>
                </a:solidFill>
                <a:ea typeface="微软雅黑" panose="020B0503020204020204" pitchFamily="34" charset="-122"/>
              </a:rPr>
              <a:t>抛光</a:t>
            </a:r>
            <a:r>
              <a:rPr lang="en-US" altLang="zh-CN" sz="1400" b="1" dirty="0">
                <a:solidFill>
                  <a:srgbClr val="FF0000"/>
                </a:solidFill>
                <a:ea typeface="微软雅黑" panose="020B0503020204020204" pitchFamily="34" charset="-122"/>
              </a:rPr>
              <a:t>AOI)</a:t>
            </a:r>
            <a:r>
              <a:rPr lang="zh-CN" altLang="en-US" sz="1400" b="1" dirty="0">
                <a:solidFill>
                  <a:srgbClr val="FF0000"/>
                </a:solidFill>
                <a:ea typeface="微软雅黑" panose="020B0503020204020204" pitchFamily="34" charset="-122"/>
              </a:rPr>
              <a:t>，未知</a:t>
            </a:r>
            <a:r>
              <a:rPr lang="en-US" altLang="zh-CN" sz="1400" b="1" dirty="0">
                <a:solidFill>
                  <a:srgbClr val="FF0000"/>
                </a:solidFill>
                <a:ea typeface="微软雅黑" panose="020B0503020204020204" pitchFamily="34" charset="-122"/>
              </a:rPr>
              <a:t>(</a:t>
            </a:r>
            <a:r>
              <a:rPr lang="zh-CN" altLang="en-US" sz="1400" b="1" dirty="0">
                <a:solidFill>
                  <a:srgbClr val="FF0000"/>
                </a:solidFill>
                <a:ea typeface="微软雅黑" panose="020B0503020204020204" pitchFamily="34" charset="-122"/>
              </a:rPr>
              <a:t>毛刺</a:t>
            </a:r>
            <a:r>
              <a:rPr lang="en-US" altLang="zh-CN" sz="1400" b="1" dirty="0">
                <a:solidFill>
                  <a:srgbClr val="FF0000"/>
                </a:solidFill>
                <a:ea typeface="微软雅黑" panose="020B0503020204020204" pitchFamily="34" charset="-122"/>
              </a:rPr>
              <a:t>)</a:t>
            </a:r>
            <a:r>
              <a:rPr lang="zh-CN" altLang="en-US" sz="1400" dirty="0">
                <a:solidFill>
                  <a:srgbClr val="000000"/>
                </a:solidFill>
                <a:ea typeface="微软雅黑" panose="020B0503020204020204" pitchFamily="34" charset="-122"/>
              </a:rPr>
              <a:t>。</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检测率</a:t>
            </a:r>
            <a:r>
              <a:rPr lang="en-US" altLang="zh-CN" sz="1400" dirty="0">
                <a:solidFill>
                  <a:srgbClr val="000000"/>
                </a:solidFill>
                <a:ea typeface="微软雅黑" panose="020B0503020204020204" pitchFamily="34" charset="-122"/>
              </a:rPr>
              <a:t>:</a:t>
            </a:r>
            <a:r>
              <a:rPr lang="en-US" altLang="zh-CN" sz="1400" b="1" dirty="0">
                <a:solidFill>
                  <a:srgbClr val="FF0000"/>
                </a:solidFill>
                <a:ea typeface="微软雅黑" panose="020B0503020204020204" pitchFamily="34" charset="-122"/>
              </a:rPr>
              <a:t>overkill ≤ 20%</a:t>
            </a:r>
            <a:r>
              <a:rPr lang="zh-CN" altLang="en-US" sz="1400" dirty="0">
                <a:solidFill>
                  <a:srgbClr val="000000"/>
                </a:solidFill>
                <a:ea typeface="微软雅黑" panose="020B0503020204020204" pitchFamily="34" charset="-122"/>
              </a:rPr>
              <a:t>。</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样机交机时间</a:t>
            </a:r>
            <a:r>
              <a:rPr lang="en-US" altLang="zh-CN" sz="1400" dirty="0">
                <a:solidFill>
                  <a:srgbClr val="000000"/>
                </a:solidFill>
                <a:ea typeface="微软雅黑" panose="020B0503020204020204" pitchFamily="34" charset="-122"/>
              </a:rPr>
              <a:t>:</a:t>
            </a:r>
            <a:r>
              <a:rPr lang="en-US" altLang="zh-CN" sz="1400" b="1" dirty="0">
                <a:solidFill>
                  <a:srgbClr val="FF0000"/>
                </a:solidFill>
                <a:ea typeface="微软雅黑" panose="020B0503020204020204" pitchFamily="34" charset="-122"/>
              </a:rPr>
              <a:t>12</a:t>
            </a:r>
            <a:r>
              <a:rPr lang="zh-CN" altLang="en-US" sz="1400" b="1" dirty="0">
                <a:solidFill>
                  <a:srgbClr val="FF0000"/>
                </a:solidFill>
                <a:ea typeface="微软雅黑" panose="020B0503020204020204" pitchFamily="34" charset="-122"/>
              </a:rPr>
              <a:t>月底</a:t>
            </a:r>
            <a:endParaRPr lang="en-US" altLang="zh-CN" sz="1400" b="1" dirty="0">
              <a:solidFill>
                <a:srgbClr val="FF0000"/>
              </a:solidFill>
              <a:ea typeface="微软雅黑" panose="020B0503020204020204" pitchFamily="34" charset="-122"/>
            </a:endParaRPr>
          </a:p>
          <a:p>
            <a:pPr>
              <a:lnSpc>
                <a:spcPct val="130000"/>
              </a:lnSpc>
              <a:spcBef>
                <a:spcPts val="600"/>
              </a:spcBef>
            </a:pPr>
            <a:endParaRPr lang="en-US" altLang="zh-CN" sz="1000" dirty="0">
              <a:solidFill>
                <a:srgbClr val="000000"/>
              </a:solidFill>
              <a:ea typeface="微软雅黑" panose="020B0503020204020204" pitchFamily="34" charset="-122"/>
            </a:endParaRPr>
          </a:p>
        </p:txBody>
      </p:sp>
    </p:spTree>
    <p:extLst>
      <p:ext uri="{BB962C8B-B14F-4D97-AF65-F5344CB8AC3E}">
        <p14:creationId xmlns:p14="http://schemas.microsoft.com/office/powerpoint/2010/main" val="166282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1103195-2FA8-4BC7-84EF-DD9EEA94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016" y="213148"/>
            <a:ext cx="6889769" cy="6664016"/>
          </a:xfrm>
          <a:prstGeom prst="rect">
            <a:avLst/>
          </a:prstGeom>
        </p:spPr>
      </p:pic>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检测指标</a:t>
            </a:r>
          </a:p>
        </p:txBody>
      </p:sp>
    </p:spTree>
    <p:extLst>
      <p:ext uri="{BB962C8B-B14F-4D97-AF65-F5344CB8AC3E}">
        <p14:creationId xmlns:p14="http://schemas.microsoft.com/office/powerpoint/2010/main" val="396354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35D2F44-7201-4AA6-BB24-216C3E8C6FD1}"/>
              </a:ext>
            </a:extLst>
          </p:cNvPr>
          <p:cNvGrpSpPr/>
          <p:nvPr/>
        </p:nvGrpSpPr>
        <p:grpSpPr>
          <a:xfrm>
            <a:off x="253381" y="292612"/>
            <a:ext cx="11685237" cy="6399240"/>
            <a:chOff x="338328" y="438919"/>
            <a:chExt cx="11685237" cy="6399240"/>
          </a:xfrm>
        </p:grpSpPr>
        <p:pic>
          <p:nvPicPr>
            <p:cNvPr id="5" name="Picture 2">
              <a:extLst>
                <a:ext uri="{FF2B5EF4-FFF2-40B4-BE49-F238E27FC236}">
                  <a16:creationId xmlns:a16="http://schemas.microsoft.com/office/drawing/2014/main" id="{6BEEA41B-B26E-4ED6-B6F9-6CD2E67FF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114" y="438919"/>
              <a:ext cx="6210984" cy="451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a:extLst>
                <a:ext uri="{FF2B5EF4-FFF2-40B4-BE49-F238E27FC236}">
                  <a16:creationId xmlns:a16="http://schemas.microsoft.com/office/drawing/2014/main" id="{CD82DF52-D191-421D-97A9-EA0B4139AAC8}"/>
                </a:ext>
              </a:extLst>
            </p:cNvPr>
            <p:cNvSpPr/>
            <p:nvPr/>
          </p:nvSpPr>
          <p:spPr>
            <a:xfrm>
              <a:off x="338328" y="5146520"/>
              <a:ext cx="1600200"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龙门（</a:t>
              </a:r>
              <a:r>
                <a:rPr lang="en-US" altLang="zh-CN" sz="1200" dirty="0">
                  <a:solidFill>
                    <a:schemeClr val="tx1"/>
                  </a:solidFill>
                </a:rPr>
                <a:t>P1</a:t>
              </a:r>
              <a:r>
                <a:rPr lang="zh-CN" altLang="en-US" sz="1200" dirty="0">
                  <a:solidFill>
                    <a:schemeClr val="tx1"/>
                  </a:solidFill>
                </a:rPr>
                <a:t>）上料到（</a:t>
              </a:r>
              <a:r>
                <a:rPr lang="en-US" altLang="zh-CN" sz="1200" dirty="0">
                  <a:solidFill>
                    <a:schemeClr val="tx1"/>
                  </a:solidFill>
                </a:rPr>
                <a:t>P2</a:t>
              </a:r>
              <a:r>
                <a:rPr lang="zh-CN" altLang="en-US" sz="1200" dirty="0">
                  <a:solidFill>
                    <a:schemeClr val="tx1"/>
                  </a:solidFill>
                </a:rPr>
                <a:t>）</a:t>
              </a:r>
            </a:p>
          </p:txBody>
        </p:sp>
        <p:sp>
          <p:nvSpPr>
            <p:cNvPr id="8" name="右箭头 20">
              <a:extLst>
                <a:ext uri="{FF2B5EF4-FFF2-40B4-BE49-F238E27FC236}">
                  <a16:creationId xmlns:a16="http://schemas.microsoft.com/office/drawing/2014/main" id="{EBD7B30D-3D4A-466A-8336-80F7BE192886}"/>
                </a:ext>
              </a:extLst>
            </p:cNvPr>
            <p:cNvSpPr/>
            <p:nvPr/>
          </p:nvSpPr>
          <p:spPr>
            <a:xfrm>
              <a:off x="1938528" y="5258288"/>
              <a:ext cx="417640"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0E5CA51-731B-47F6-954A-3556DB2151F3}"/>
                </a:ext>
              </a:extLst>
            </p:cNvPr>
            <p:cNvSpPr/>
            <p:nvPr/>
          </p:nvSpPr>
          <p:spPr>
            <a:xfrm>
              <a:off x="5967341" y="3899945"/>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P1</a:t>
              </a:r>
              <a:endParaRPr lang="zh-CN" altLang="en-US" sz="1050" dirty="0"/>
            </a:p>
          </p:txBody>
        </p:sp>
        <p:sp>
          <p:nvSpPr>
            <p:cNvPr id="10" name="圆角矩形 70">
              <a:extLst>
                <a:ext uri="{FF2B5EF4-FFF2-40B4-BE49-F238E27FC236}">
                  <a16:creationId xmlns:a16="http://schemas.microsoft.com/office/drawing/2014/main" id="{1D19CE0C-46DE-4925-B37E-FED1DC53AB74}"/>
                </a:ext>
              </a:extLst>
            </p:cNvPr>
            <p:cNvSpPr/>
            <p:nvPr/>
          </p:nvSpPr>
          <p:spPr>
            <a:xfrm>
              <a:off x="9999509" y="5084798"/>
              <a:ext cx="1997420" cy="537210"/>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a:t>
              </a:r>
              <a:r>
                <a:rPr lang="en-US" altLang="zh-CN" sz="1200" dirty="0">
                  <a:solidFill>
                    <a:schemeClr val="tx1"/>
                  </a:solidFill>
                </a:rPr>
                <a:t>P3/2</a:t>
              </a:r>
              <a:r>
                <a:rPr lang="zh-CN" altLang="en-US" sz="1200" dirty="0">
                  <a:solidFill>
                    <a:schemeClr val="tx1"/>
                  </a:solidFill>
                </a:rPr>
                <a:t>）经过</a:t>
              </a:r>
              <a:r>
                <a:rPr lang="en-US" altLang="zh-CN" sz="1200" dirty="0">
                  <a:solidFill>
                    <a:schemeClr val="tx1"/>
                  </a:solidFill>
                </a:rPr>
                <a:t>DD</a:t>
              </a:r>
              <a:r>
                <a:rPr lang="zh-CN" altLang="en-US" sz="1200" dirty="0">
                  <a:solidFill>
                    <a:schemeClr val="tx1"/>
                  </a:solidFill>
                </a:rPr>
                <a:t>马达旋转</a:t>
              </a:r>
              <a:r>
                <a:rPr lang="en-US" altLang="zh-CN" sz="1200" dirty="0">
                  <a:solidFill>
                    <a:schemeClr val="tx1"/>
                  </a:solidFill>
                </a:rPr>
                <a:t>180°</a:t>
              </a:r>
              <a:r>
                <a:rPr lang="zh-CN" altLang="en-US" sz="1200" dirty="0">
                  <a:solidFill>
                    <a:schemeClr val="tx1"/>
                  </a:solidFill>
                </a:rPr>
                <a:t>到（</a:t>
              </a:r>
              <a:r>
                <a:rPr lang="en-US" altLang="zh-CN" sz="1200" dirty="0">
                  <a:solidFill>
                    <a:schemeClr val="tx1"/>
                  </a:solidFill>
                </a:rPr>
                <a:t>P2/3</a:t>
              </a:r>
              <a:r>
                <a:rPr lang="zh-CN" altLang="en-US" sz="1200" dirty="0">
                  <a:solidFill>
                    <a:schemeClr val="tx1"/>
                  </a:solidFill>
                </a:rPr>
                <a:t>）</a:t>
              </a:r>
            </a:p>
          </p:txBody>
        </p:sp>
        <p:sp>
          <p:nvSpPr>
            <p:cNvPr id="11" name="右箭头 71">
              <a:extLst>
                <a:ext uri="{FF2B5EF4-FFF2-40B4-BE49-F238E27FC236}">
                  <a16:creationId xmlns:a16="http://schemas.microsoft.com/office/drawing/2014/main" id="{90587A25-8279-4366-87C1-6875FC18B87B}"/>
                </a:ext>
              </a:extLst>
            </p:cNvPr>
            <p:cNvSpPr/>
            <p:nvPr/>
          </p:nvSpPr>
          <p:spPr>
            <a:xfrm>
              <a:off x="9558446" y="5221712"/>
              <a:ext cx="417640"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72">
              <a:extLst>
                <a:ext uri="{FF2B5EF4-FFF2-40B4-BE49-F238E27FC236}">
                  <a16:creationId xmlns:a16="http://schemas.microsoft.com/office/drawing/2014/main" id="{C456F650-E80D-463A-B1ED-893FF7240F6F}"/>
                </a:ext>
              </a:extLst>
            </p:cNvPr>
            <p:cNvSpPr/>
            <p:nvPr/>
          </p:nvSpPr>
          <p:spPr>
            <a:xfrm>
              <a:off x="2347800" y="5079449"/>
              <a:ext cx="1919266" cy="626357"/>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a:t>
              </a:r>
              <a:r>
                <a:rPr lang="en-US" altLang="zh-CN" sz="1200" dirty="0">
                  <a:solidFill>
                    <a:schemeClr val="tx1"/>
                  </a:solidFill>
                </a:rPr>
                <a:t>P2</a:t>
              </a:r>
              <a:r>
                <a:rPr lang="zh-CN" altLang="en-US" sz="1200" dirty="0">
                  <a:solidFill>
                    <a:schemeClr val="tx1"/>
                  </a:solidFill>
                </a:rPr>
                <a:t>）经</a:t>
              </a:r>
              <a:r>
                <a:rPr lang="en-US" altLang="zh-CN" sz="1200" dirty="0">
                  <a:solidFill>
                    <a:schemeClr val="tx1"/>
                  </a:solidFill>
                </a:rPr>
                <a:t>DD</a:t>
              </a:r>
              <a:r>
                <a:rPr lang="zh-CN" altLang="en-US" sz="1200" dirty="0">
                  <a:solidFill>
                    <a:schemeClr val="tx1"/>
                  </a:solidFill>
                </a:rPr>
                <a:t>马达旋转</a:t>
              </a:r>
              <a:r>
                <a:rPr lang="en-US" altLang="zh-CN" sz="1200" dirty="0">
                  <a:solidFill>
                    <a:schemeClr val="tx1"/>
                  </a:solidFill>
                </a:rPr>
                <a:t>180°</a:t>
              </a:r>
              <a:r>
                <a:rPr lang="zh-CN" altLang="en-US" sz="1200" dirty="0">
                  <a:solidFill>
                    <a:schemeClr val="tx1"/>
                  </a:solidFill>
                </a:rPr>
                <a:t>到（</a:t>
              </a:r>
              <a:r>
                <a:rPr lang="en-US" altLang="zh-CN" sz="1200" dirty="0">
                  <a:solidFill>
                    <a:schemeClr val="tx1"/>
                  </a:solidFill>
                </a:rPr>
                <a:t>P3</a:t>
              </a:r>
              <a:r>
                <a:rPr lang="zh-CN" altLang="en-US" sz="1200" dirty="0">
                  <a:solidFill>
                    <a:schemeClr val="tx1"/>
                  </a:solidFill>
                </a:rPr>
                <a:t>）</a:t>
              </a:r>
            </a:p>
          </p:txBody>
        </p:sp>
        <p:sp>
          <p:nvSpPr>
            <p:cNvPr id="13" name="右箭头 73">
              <a:extLst>
                <a:ext uri="{FF2B5EF4-FFF2-40B4-BE49-F238E27FC236}">
                  <a16:creationId xmlns:a16="http://schemas.microsoft.com/office/drawing/2014/main" id="{32DE31BB-2D3A-4959-9FF2-4C128CD0CE17}"/>
                </a:ext>
              </a:extLst>
            </p:cNvPr>
            <p:cNvSpPr/>
            <p:nvPr/>
          </p:nvSpPr>
          <p:spPr>
            <a:xfrm>
              <a:off x="4267066" y="5247446"/>
              <a:ext cx="417640"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75">
              <a:extLst>
                <a:ext uri="{FF2B5EF4-FFF2-40B4-BE49-F238E27FC236}">
                  <a16:creationId xmlns:a16="http://schemas.microsoft.com/office/drawing/2014/main" id="{1B5836D8-4353-4442-8E25-A875EB75FA9E}"/>
                </a:ext>
              </a:extLst>
            </p:cNvPr>
            <p:cNvSpPr/>
            <p:nvPr/>
          </p:nvSpPr>
          <p:spPr>
            <a:xfrm>
              <a:off x="4684706" y="5118308"/>
              <a:ext cx="2045278"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CCD</a:t>
              </a:r>
              <a:r>
                <a:rPr lang="zh-CN" altLang="en-US" sz="1200" dirty="0">
                  <a:solidFill>
                    <a:schemeClr val="tx1"/>
                  </a:solidFill>
                </a:rPr>
                <a:t>模组（</a:t>
              </a:r>
              <a:r>
                <a:rPr lang="en-US" altLang="zh-CN" sz="1200" dirty="0">
                  <a:solidFill>
                    <a:schemeClr val="tx1"/>
                  </a:solidFill>
                </a:rPr>
                <a:t>P4</a:t>
              </a:r>
              <a:r>
                <a:rPr lang="zh-CN" altLang="en-US" sz="1200" dirty="0">
                  <a:solidFill>
                    <a:schemeClr val="tx1"/>
                  </a:solidFill>
                </a:rPr>
                <a:t>）检测手机中框第一面</a:t>
              </a:r>
            </a:p>
          </p:txBody>
        </p:sp>
        <p:sp>
          <p:nvSpPr>
            <p:cNvPr id="15" name="右箭头 76">
              <a:extLst>
                <a:ext uri="{FF2B5EF4-FFF2-40B4-BE49-F238E27FC236}">
                  <a16:creationId xmlns:a16="http://schemas.microsoft.com/office/drawing/2014/main" id="{2383620F-3A71-405B-B718-2CEA32F422F2}"/>
                </a:ext>
              </a:extLst>
            </p:cNvPr>
            <p:cNvSpPr/>
            <p:nvPr/>
          </p:nvSpPr>
          <p:spPr>
            <a:xfrm>
              <a:off x="6729984" y="5237522"/>
              <a:ext cx="417640"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77">
              <a:extLst>
                <a:ext uri="{FF2B5EF4-FFF2-40B4-BE49-F238E27FC236}">
                  <a16:creationId xmlns:a16="http://schemas.microsoft.com/office/drawing/2014/main" id="{ED2B7EF3-2581-4D8A-A5E4-5E3C3A79D828}"/>
                </a:ext>
              </a:extLst>
            </p:cNvPr>
            <p:cNvSpPr/>
            <p:nvPr/>
          </p:nvSpPr>
          <p:spPr>
            <a:xfrm>
              <a:off x="6783496" y="6167977"/>
              <a:ext cx="2527352"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检测完成（</a:t>
              </a:r>
              <a:r>
                <a:rPr lang="en-US" altLang="zh-CN" sz="1200" dirty="0">
                  <a:solidFill>
                    <a:schemeClr val="tx1"/>
                  </a:solidFill>
                </a:rPr>
                <a:t>P2/3</a:t>
              </a:r>
              <a:r>
                <a:rPr lang="zh-CN" altLang="en-US" sz="1200" dirty="0">
                  <a:solidFill>
                    <a:schemeClr val="tx1"/>
                  </a:solidFill>
                </a:rPr>
                <a:t>）经过</a:t>
              </a:r>
              <a:r>
                <a:rPr lang="en-US" altLang="zh-CN" sz="1200" dirty="0">
                  <a:solidFill>
                    <a:schemeClr val="tx1"/>
                  </a:solidFill>
                </a:rPr>
                <a:t>DD</a:t>
              </a:r>
              <a:r>
                <a:rPr lang="zh-CN" altLang="en-US" sz="1200" dirty="0">
                  <a:solidFill>
                    <a:schemeClr val="tx1"/>
                  </a:solidFill>
                </a:rPr>
                <a:t>马达旋转</a:t>
              </a:r>
              <a:r>
                <a:rPr lang="en-US" altLang="zh-CN" sz="1200" dirty="0">
                  <a:solidFill>
                    <a:schemeClr val="tx1"/>
                  </a:solidFill>
                </a:rPr>
                <a:t>180°</a:t>
              </a:r>
              <a:r>
                <a:rPr lang="zh-CN" altLang="en-US" sz="1200" dirty="0">
                  <a:solidFill>
                    <a:schemeClr val="tx1"/>
                  </a:solidFill>
                </a:rPr>
                <a:t>到（</a:t>
              </a:r>
              <a:r>
                <a:rPr lang="en-US" altLang="zh-CN" sz="1200" dirty="0">
                  <a:solidFill>
                    <a:schemeClr val="tx1"/>
                  </a:solidFill>
                </a:rPr>
                <a:t>P3/2</a:t>
              </a:r>
              <a:r>
                <a:rPr lang="zh-CN" altLang="en-US" sz="1200" dirty="0">
                  <a:solidFill>
                    <a:schemeClr val="tx1"/>
                  </a:solidFill>
                </a:rPr>
                <a:t>）</a:t>
              </a:r>
            </a:p>
          </p:txBody>
        </p:sp>
        <p:sp>
          <p:nvSpPr>
            <p:cNvPr id="17" name="下箭头 44">
              <a:extLst>
                <a:ext uri="{FF2B5EF4-FFF2-40B4-BE49-F238E27FC236}">
                  <a16:creationId xmlns:a16="http://schemas.microsoft.com/office/drawing/2014/main" id="{37A0D135-D9F7-4CE8-9629-AE7613E03A5D}"/>
                </a:ext>
              </a:extLst>
            </p:cNvPr>
            <p:cNvSpPr/>
            <p:nvPr/>
          </p:nvSpPr>
          <p:spPr>
            <a:xfrm>
              <a:off x="10914383" y="5595835"/>
              <a:ext cx="167672" cy="375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80">
              <a:extLst>
                <a:ext uri="{FF2B5EF4-FFF2-40B4-BE49-F238E27FC236}">
                  <a16:creationId xmlns:a16="http://schemas.microsoft.com/office/drawing/2014/main" id="{1929B0FD-485B-4A11-A6A8-B2ECCF6E0C23}"/>
                </a:ext>
              </a:extLst>
            </p:cNvPr>
            <p:cNvSpPr/>
            <p:nvPr/>
          </p:nvSpPr>
          <p:spPr>
            <a:xfrm>
              <a:off x="4386772" y="6167977"/>
              <a:ext cx="1957713"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龙门将检测完成的物料，下料</a:t>
              </a:r>
            </a:p>
          </p:txBody>
        </p:sp>
        <p:sp>
          <p:nvSpPr>
            <p:cNvPr id="19" name="右箭头 79">
              <a:extLst>
                <a:ext uri="{FF2B5EF4-FFF2-40B4-BE49-F238E27FC236}">
                  <a16:creationId xmlns:a16="http://schemas.microsoft.com/office/drawing/2014/main" id="{A128CF15-F056-4CB2-9E6D-0833CE97E746}"/>
                </a:ext>
              </a:extLst>
            </p:cNvPr>
            <p:cNvSpPr/>
            <p:nvPr/>
          </p:nvSpPr>
          <p:spPr>
            <a:xfrm rot="10800000">
              <a:off x="6332657" y="6271381"/>
              <a:ext cx="456418"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45">
              <a:extLst>
                <a:ext uri="{FF2B5EF4-FFF2-40B4-BE49-F238E27FC236}">
                  <a16:creationId xmlns:a16="http://schemas.microsoft.com/office/drawing/2014/main" id="{56F69CEB-2661-4250-9369-363920B93253}"/>
                </a:ext>
              </a:extLst>
            </p:cNvPr>
            <p:cNvSpPr/>
            <p:nvPr/>
          </p:nvSpPr>
          <p:spPr>
            <a:xfrm>
              <a:off x="7147624" y="5134118"/>
              <a:ext cx="2417000"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a:t>
              </a:r>
              <a:r>
                <a:rPr lang="en-US" altLang="zh-CN" sz="1200" dirty="0">
                  <a:solidFill>
                    <a:schemeClr val="tx1"/>
                  </a:solidFill>
                </a:rPr>
                <a:t>P2/3</a:t>
              </a:r>
              <a:r>
                <a:rPr lang="zh-CN" altLang="en-US" sz="1200" dirty="0">
                  <a:solidFill>
                    <a:schemeClr val="tx1"/>
                  </a:solidFill>
                </a:rPr>
                <a:t>）旋转</a:t>
              </a:r>
              <a:r>
                <a:rPr lang="en-US" altLang="zh-CN" sz="1200" dirty="0">
                  <a:solidFill>
                    <a:schemeClr val="tx1"/>
                  </a:solidFill>
                </a:rPr>
                <a:t>90°</a:t>
              </a:r>
              <a:r>
                <a:rPr lang="zh-CN" altLang="en-US" sz="1200" dirty="0">
                  <a:solidFill>
                    <a:schemeClr val="tx1"/>
                  </a:solidFill>
                </a:rPr>
                <a:t>将料送给（</a:t>
              </a:r>
              <a:r>
                <a:rPr lang="en-US" altLang="zh-CN" sz="1200" dirty="0">
                  <a:solidFill>
                    <a:schemeClr val="tx1"/>
                  </a:solidFill>
                </a:rPr>
                <a:t>P3/2</a:t>
              </a:r>
              <a:r>
                <a:rPr lang="zh-CN" altLang="en-US" sz="1200" dirty="0">
                  <a:solidFill>
                    <a:schemeClr val="tx1"/>
                  </a:solidFill>
                </a:rPr>
                <a:t>）同时旋转</a:t>
              </a:r>
              <a:r>
                <a:rPr lang="en-US" altLang="zh-CN" sz="1200" dirty="0">
                  <a:solidFill>
                    <a:schemeClr val="tx1"/>
                  </a:solidFill>
                </a:rPr>
                <a:t>90°</a:t>
              </a:r>
              <a:endParaRPr lang="zh-CN" altLang="en-US" sz="1200" dirty="0">
                <a:solidFill>
                  <a:schemeClr val="tx1"/>
                </a:solidFill>
              </a:endParaRPr>
            </a:p>
          </p:txBody>
        </p:sp>
        <p:sp>
          <p:nvSpPr>
            <p:cNvPr id="21" name="圆角矩形 87">
              <a:extLst>
                <a:ext uri="{FF2B5EF4-FFF2-40B4-BE49-F238E27FC236}">
                  <a16:creationId xmlns:a16="http://schemas.microsoft.com/office/drawing/2014/main" id="{62336367-DB54-45D4-AF89-2A5BDDAC4CAD}"/>
                </a:ext>
              </a:extLst>
            </p:cNvPr>
            <p:cNvSpPr/>
            <p:nvPr/>
          </p:nvSpPr>
          <p:spPr>
            <a:xfrm>
              <a:off x="9767266" y="5973284"/>
              <a:ext cx="2256299" cy="864875"/>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CCD</a:t>
              </a:r>
              <a:r>
                <a:rPr lang="zh-CN" altLang="en-US" sz="1200" dirty="0">
                  <a:solidFill>
                    <a:schemeClr val="tx1"/>
                  </a:solidFill>
                </a:rPr>
                <a:t>模组（</a:t>
              </a:r>
              <a:r>
                <a:rPr lang="en-US" altLang="zh-CN" sz="1200" dirty="0">
                  <a:solidFill>
                    <a:schemeClr val="tx1"/>
                  </a:solidFill>
                </a:rPr>
                <a:t>P4</a:t>
              </a:r>
              <a:r>
                <a:rPr lang="zh-CN" altLang="en-US" sz="1200" dirty="0">
                  <a:solidFill>
                    <a:schemeClr val="tx1"/>
                  </a:solidFill>
                </a:rPr>
                <a:t>）检测手机中框反面，同时龙门上料到（</a:t>
              </a:r>
              <a:r>
                <a:rPr lang="en-US" altLang="zh-CN" sz="1200" dirty="0">
                  <a:solidFill>
                    <a:schemeClr val="tx1"/>
                  </a:solidFill>
                </a:rPr>
                <a:t>P2/3</a:t>
              </a:r>
              <a:r>
                <a:rPr lang="zh-CN" altLang="en-US" sz="1200" dirty="0">
                  <a:solidFill>
                    <a:schemeClr val="tx1"/>
                  </a:solidFill>
                </a:rPr>
                <a:t>）</a:t>
              </a:r>
            </a:p>
          </p:txBody>
        </p:sp>
        <p:sp>
          <p:nvSpPr>
            <p:cNvPr id="22" name="右箭头 88">
              <a:extLst>
                <a:ext uri="{FF2B5EF4-FFF2-40B4-BE49-F238E27FC236}">
                  <a16:creationId xmlns:a16="http://schemas.microsoft.com/office/drawing/2014/main" id="{5298F8FD-50BE-4BA6-91B0-EDF3E4E93295}"/>
                </a:ext>
              </a:extLst>
            </p:cNvPr>
            <p:cNvSpPr/>
            <p:nvPr/>
          </p:nvSpPr>
          <p:spPr>
            <a:xfrm rot="10800000">
              <a:off x="9310848" y="6285467"/>
              <a:ext cx="456418"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D1EA94B1-8873-4D9D-9F19-42DA8A52349B}"/>
                </a:ext>
              </a:extLst>
            </p:cNvPr>
            <p:cNvSpPr/>
            <p:nvPr/>
          </p:nvSpPr>
          <p:spPr>
            <a:xfrm>
              <a:off x="6227110" y="2872080"/>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P2</a:t>
              </a:r>
              <a:endParaRPr lang="zh-CN" altLang="en-US" sz="1050" dirty="0"/>
            </a:p>
          </p:txBody>
        </p:sp>
        <p:sp>
          <p:nvSpPr>
            <p:cNvPr id="24" name="矩形 23">
              <a:extLst>
                <a:ext uri="{FF2B5EF4-FFF2-40B4-BE49-F238E27FC236}">
                  <a16:creationId xmlns:a16="http://schemas.microsoft.com/office/drawing/2014/main" id="{CDE60BE2-5F64-40CF-A14A-19E59A37D75E}"/>
                </a:ext>
              </a:extLst>
            </p:cNvPr>
            <p:cNvSpPr/>
            <p:nvPr/>
          </p:nvSpPr>
          <p:spPr>
            <a:xfrm>
              <a:off x="6307556" y="2032282"/>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P3</a:t>
              </a:r>
              <a:endParaRPr lang="zh-CN" altLang="en-US" sz="1050" dirty="0"/>
            </a:p>
          </p:txBody>
        </p:sp>
        <p:sp>
          <p:nvSpPr>
            <p:cNvPr id="25" name="矩形 24">
              <a:extLst>
                <a:ext uri="{FF2B5EF4-FFF2-40B4-BE49-F238E27FC236}">
                  <a16:creationId xmlns:a16="http://schemas.microsoft.com/office/drawing/2014/main" id="{440852EC-D98B-4A43-93EB-E8440318D930}"/>
                </a:ext>
              </a:extLst>
            </p:cNvPr>
            <p:cNvSpPr/>
            <p:nvPr/>
          </p:nvSpPr>
          <p:spPr>
            <a:xfrm>
              <a:off x="5365628" y="1234764"/>
              <a:ext cx="333756" cy="173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P4</a:t>
              </a:r>
              <a:endParaRPr lang="zh-CN" altLang="en-US" sz="1050" dirty="0"/>
            </a:p>
          </p:txBody>
        </p:sp>
        <p:sp>
          <p:nvSpPr>
            <p:cNvPr id="26" name="线形标注 2 23">
              <a:extLst>
                <a:ext uri="{FF2B5EF4-FFF2-40B4-BE49-F238E27FC236}">
                  <a16:creationId xmlns:a16="http://schemas.microsoft.com/office/drawing/2014/main" id="{07DC60DC-F52A-4BB1-B111-A32CB2290E35}"/>
                </a:ext>
              </a:extLst>
            </p:cNvPr>
            <p:cNvSpPr/>
            <p:nvPr/>
          </p:nvSpPr>
          <p:spPr>
            <a:xfrm>
              <a:off x="1501591" y="1721925"/>
              <a:ext cx="1452053" cy="347472"/>
            </a:xfrm>
            <a:prstGeom prst="borderCallout2">
              <a:avLst>
                <a:gd name="adj1" fmla="val 52371"/>
                <a:gd name="adj2" fmla="val 100625"/>
                <a:gd name="adj3" fmla="val 52372"/>
                <a:gd name="adj4" fmla="val 123059"/>
                <a:gd name="adj5" fmla="val 164189"/>
                <a:gd name="adj6" fmla="val 19458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上料搬运模组</a:t>
              </a:r>
            </a:p>
          </p:txBody>
        </p:sp>
        <p:sp>
          <p:nvSpPr>
            <p:cNvPr id="27" name="线形标注 2 24">
              <a:extLst>
                <a:ext uri="{FF2B5EF4-FFF2-40B4-BE49-F238E27FC236}">
                  <a16:creationId xmlns:a16="http://schemas.microsoft.com/office/drawing/2014/main" id="{D9506F55-D819-4A65-B55E-674FD4EDBC7D}"/>
                </a:ext>
              </a:extLst>
            </p:cNvPr>
            <p:cNvSpPr/>
            <p:nvPr/>
          </p:nvSpPr>
          <p:spPr>
            <a:xfrm>
              <a:off x="1501591" y="2884078"/>
              <a:ext cx="1452053" cy="347472"/>
            </a:xfrm>
            <a:prstGeom prst="borderCallout2">
              <a:avLst>
                <a:gd name="adj1" fmla="val 52371"/>
                <a:gd name="adj2" fmla="val 100625"/>
                <a:gd name="adj3" fmla="val 52372"/>
                <a:gd name="adj4" fmla="val 123059"/>
                <a:gd name="adj5" fmla="val 137873"/>
                <a:gd name="adj6" fmla="val 225437"/>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上料模组</a:t>
              </a:r>
            </a:p>
          </p:txBody>
        </p:sp>
        <p:sp>
          <p:nvSpPr>
            <p:cNvPr id="28" name="线形标注 2 25">
              <a:extLst>
                <a:ext uri="{FF2B5EF4-FFF2-40B4-BE49-F238E27FC236}">
                  <a16:creationId xmlns:a16="http://schemas.microsoft.com/office/drawing/2014/main" id="{B5FA4825-0857-46A5-9EAA-A208C65F3FFA}"/>
                </a:ext>
              </a:extLst>
            </p:cNvPr>
            <p:cNvSpPr/>
            <p:nvPr/>
          </p:nvSpPr>
          <p:spPr>
            <a:xfrm>
              <a:off x="9212562" y="2402508"/>
              <a:ext cx="1527048" cy="330144"/>
            </a:xfrm>
            <a:prstGeom prst="borderCallout2">
              <a:avLst>
                <a:gd name="adj1" fmla="val 47108"/>
                <a:gd name="adj2" fmla="val -333"/>
                <a:gd name="adj3" fmla="val 47109"/>
                <a:gd name="adj4" fmla="val -27667"/>
                <a:gd name="adj5" fmla="val 25741"/>
                <a:gd name="adj6" fmla="val -162226"/>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检测载具工位</a:t>
              </a:r>
            </a:p>
          </p:txBody>
        </p:sp>
        <p:sp>
          <p:nvSpPr>
            <p:cNvPr id="29" name="线形标注 2 26">
              <a:extLst>
                <a:ext uri="{FF2B5EF4-FFF2-40B4-BE49-F238E27FC236}">
                  <a16:creationId xmlns:a16="http://schemas.microsoft.com/office/drawing/2014/main" id="{BAE93441-11C7-4232-B346-6DB8BF91853A}"/>
                </a:ext>
              </a:extLst>
            </p:cNvPr>
            <p:cNvSpPr/>
            <p:nvPr/>
          </p:nvSpPr>
          <p:spPr>
            <a:xfrm>
              <a:off x="9235440" y="3825071"/>
              <a:ext cx="1555630" cy="347472"/>
            </a:xfrm>
            <a:prstGeom prst="borderCallout2">
              <a:avLst>
                <a:gd name="adj1" fmla="val 47108"/>
                <a:gd name="adj2" fmla="val -333"/>
                <a:gd name="adj3" fmla="val 47109"/>
                <a:gd name="adj4" fmla="val -27667"/>
                <a:gd name="adj5" fmla="val -4013"/>
                <a:gd name="adj6" fmla="val -107074"/>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龙门搬运模组</a:t>
              </a:r>
            </a:p>
          </p:txBody>
        </p:sp>
        <p:sp>
          <p:nvSpPr>
            <p:cNvPr id="30" name="线形标注 2 27">
              <a:extLst>
                <a:ext uri="{FF2B5EF4-FFF2-40B4-BE49-F238E27FC236}">
                  <a16:creationId xmlns:a16="http://schemas.microsoft.com/office/drawing/2014/main" id="{2014CED2-A544-4F9D-8DCD-195A3C1DB2AA}"/>
                </a:ext>
              </a:extLst>
            </p:cNvPr>
            <p:cNvSpPr/>
            <p:nvPr/>
          </p:nvSpPr>
          <p:spPr>
            <a:xfrm>
              <a:off x="9212562" y="1425924"/>
              <a:ext cx="1527048" cy="330144"/>
            </a:xfrm>
            <a:prstGeom prst="borderCallout2">
              <a:avLst>
                <a:gd name="adj1" fmla="val 47108"/>
                <a:gd name="adj2" fmla="val -333"/>
                <a:gd name="adj3" fmla="val 47109"/>
                <a:gd name="adj4" fmla="val -27667"/>
                <a:gd name="adj5" fmla="val -65659"/>
                <a:gd name="adj6" fmla="val -141268"/>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CCD</a:t>
              </a:r>
              <a:r>
                <a:rPr lang="zh-CN" altLang="en-US" sz="1600" dirty="0">
                  <a:solidFill>
                    <a:schemeClr val="tx1"/>
                  </a:solidFill>
                </a:rPr>
                <a:t>检测模组</a:t>
              </a:r>
            </a:p>
          </p:txBody>
        </p:sp>
        <p:sp>
          <p:nvSpPr>
            <p:cNvPr id="31" name="左弧形箭头 2">
              <a:extLst>
                <a:ext uri="{FF2B5EF4-FFF2-40B4-BE49-F238E27FC236}">
                  <a16:creationId xmlns:a16="http://schemas.microsoft.com/office/drawing/2014/main" id="{02B975CA-D45C-4E0D-8C0F-B72862435D1E}"/>
                </a:ext>
              </a:extLst>
            </p:cNvPr>
            <p:cNvSpPr/>
            <p:nvPr/>
          </p:nvSpPr>
          <p:spPr>
            <a:xfrm>
              <a:off x="5337837" y="2238675"/>
              <a:ext cx="795528" cy="526634"/>
            </a:xfrm>
            <a:prstGeom prst="curved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2" name="上弧形箭头 3">
              <a:extLst>
                <a:ext uri="{FF2B5EF4-FFF2-40B4-BE49-F238E27FC236}">
                  <a16:creationId xmlns:a16="http://schemas.microsoft.com/office/drawing/2014/main" id="{DFC234BE-1968-4CD0-8F47-90D7F24CAFBA}"/>
                </a:ext>
              </a:extLst>
            </p:cNvPr>
            <p:cNvSpPr/>
            <p:nvPr/>
          </p:nvSpPr>
          <p:spPr>
            <a:xfrm>
              <a:off x="7200900" y="1907984"/>
              <a:ext cx="228600" cy="298034"/>
            </a:xfrm>
            <a:prstGeom prst="curved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3" name="上弧形箭头 30">
              <a:extLst>
                <a:ext uri="{FF2B5EF4-FFF2-40B4-BE49-F238E27FC236}">
                  <a16:creationId xmlns:a16="http://schemas.microsoft.com/office/drawing/2014/main" id="{24D011E8-6F18-4962-A9A5-6CCD5C23E4BE}"/>
                </a:ext>
              </a:extLst>
            </p:cNvPr>
            <p:cNvSpPr/>
            <p:nvPr/>
          </p:nvSpPr>
          <p:spPr>
            <a:xfrm rot="10630990">
              <a:off x="7216576" y="2809932"/>
              <a:ext cx="228600" cy="298034"/>
            </a:xfrm>
            <a:prstGeom prst="curved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|Demo</a:t>
            </a:r>
            <a:r>
              <a:rPr lang="zh-CN" altLang="en-US" sz="2400" b="1" spc="100" dirty="0">
                <a:solidFill>
                  <a:srgbClr val="043E6F"/>
                </a:solidFill>
                <a:cs typeface="Arial" panose="020B0604020202020204" pitchFamily="34" charset="0"/>
              </a:rPr>
              <a:t>机初步设计方案</a:t>
            </a:r>
          </a:p>
        </p:txBody>
      </p:sp>
      <p:sp>
        <p:nvSpPr>
          <p:cNvPr id="34" name="矩形 33">
            <a:extLst>
              <a:ext uri="{FF2B5EF4-FFF2-40B4-BE49-F238E27FC236}">
                <a16:creationId xmlns:a16="http://schemas.microsoft.com/office/drawing/2014/main" id="{56BDDBEA-FCFB-4953-9C37-ADC193CFCF85}"/>
              </a:ext>
            </a:extLst>
          </p:cNvPr>
          <p:cNvSpPr/>
          <p:nvPr/>
        </p:nvSpPr>
        <p:spPr>
          <a:xfrm>
            <a:off x="5858030" y="1522893"/>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P4</a:t>
            </a:r>
            <a:endParaRPr lang="zh-CN" altLang="en-US" sz="1050" dirty="0"/>
          </a:p>
        </p:txBody>
      </p:sp>
      <p:sp>
        <p:nvSpPr>
          <p:cNvPr id="35" name="矩形 34">
            <a:extLst>
              <a:ext uri="{FF2B5EF4-FFF2-40B4-BE49-F238E27FC236}">
                <a16:creationId xmlns:a16="http://schemas.microsoft.com/office/drawing/2014/main" id="{29B1D3B0-919B-4C79-8C9F-A013D204CC6B}"/>
              </a:ext>
            </a:extLst>
          </p:cNvPr>
          <p:cNvSpPr/>
          <p:nvPr/>
        </p:nvSpPr>
        <p:spPr>
          <a:xfrm>
            <a:off x="6272049" y="4459473"/>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t>下料</a:t>
            </a:r>
          </a:p>
        </p:txBody>
      </p:sp>
      <p:sp>
        <p:nvSpPr>
          <p:cNvPr id="36" name="矩形 35">
            <a:extLst>
              <a:ext uri="{FF2B5EF4-FFF2-40B4-BE49-F238E27FC236}">
                <a16:creationId xmlns:a16="http://schemas.microsoft.com/office/drawing/2014/main" id="{A82BE7A7-7CEA-4E6D-94C2-F96A16267647}"/>
              </a:ext>
            </a:extLst>
          </p:cNvPr>
          <p:cNvSpPr/>
          <p:nvPr/>
        </p:nvSpPr>
        <p:spPr>
          <a:xfrm>
            <a:off x="4692377" y="3157008"/>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t>上料</a:t>
            </a:r>
          </a:p>
        </p:txBody>
      </p:sp>
    </p:spTree>
    <p:extLst>
      <p:ext uri="{BB962C8B-B14F-4D97-AF65-F5344CB8AC3E}">
        <p14:creationId xmlns:p14="http://schemas.microsoft.com/office/powerpoint/2010/main" val="151089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|Demo</a:t>
            </a:r>
            <a:r>
              <a:rPr lang="zh-CN" altLang="en-US" sz="2400" b="1" spc="100" dirty="0">
                <a:solidFill>
                  <a:srgbClr val="043E6F"/>
                </a:solidFill>
                <a:cs typeface="Arial" panose="020B0604020202020204" pitchFamily="34" charset="0"/>
              </a:rPr>
              <a:t>机初步设计方案</a:t>
            </a:r>
          </a:p>
        </p:txBody>
      </p:sp>
      <p:sp>
        <p:nvSpPr>
          <p:cNvPr id="35" name="文本框 34">
            <a:extLst>
              <a:ext uri="{FF2B5EF4-FFF2-40B4-BE49-F238E27FC236}">
                <a16:creationId xmlns:a16="http://schemas.microsoft.com/office/drawing/2014/main" id="{758AF25A-5A8E-4E45-8454-2DAB779C7BBE}"/>
              </a:ext>
            </a:extLst>
          </p:cNvPr>
          <p:cNvSpPr txBox="1"/>
          <p:nvPr/>
        </p:nvSpPr>
        <p:spPr>
          <a:xfrm>
            <a:off x="2091912" y="5075192"/>
            <a:ext cx="7636838" cy="1569660"/>
          </a:xfrm>
          <a:prstGeom prst="rect">
            <a:avLst/>
          </a:prstGeom>
          <a:noFill/>
        </p:spPr>
        <p:txBody>
          <a:bodyPr wrap="square" rtlCol="0">
            <a:spAutoFit/>
          </a:bodyPr>
          <a:lstStyle/>
          <a:p>
            <a:pPr algn="l" fontAlgn="auto">
              <a:lnSpc>
                <a:spcPct val="100000"/>
              </a:lnSpc>
              <a:buClrTx/>
              <a:buSzTx/>
              <a:buFont typeface="Wingdings" panose="05000000000000000000" charset="0"/>
              <a:buNone/>
            </a:pPr>
            <a:r>
              <a:rPr lang="zh-CN" altLang="en-US" sz="1600" b="1" dirty="0">
                <a:solidFill>
                  <a:srgbClr val="002060"/>
                </a:solidFill>
                <a:latin typeface="+mn-ea"/>
                <a:cs typeface="+mn-ea"/>
                <a:sym typeface="+mn-ea"/>
              </a:rPr>
              <a:t>功能：</a:t>
            </a:r>
          </a:p>
          <a:p>
            <a:pPr marL="285750" indent="-285750" algn="l" fontAlgn="auto">
              <a:lnSpc>
                <a:spcPct val="100000"/>
              </a:lnSpc>
              <a:buClrTx/>
              <a:buSzTx/>
              <a:buFont typeface="Wingdings" pitchFamily="2" charset="2"/>
              <a:buChar char="Ø"/>
            </a:pPr>
            <a:r>
              <a:rPr lang="zh-CN" altLang="en-US" sz="1600" dirty="0">
                <a:solidFill>
                  <a:srgbClr val="002060"/>
                </a:solidFill>
                <a:latin typeface="+mn-ea"/>
                <a:cs typeface="+mn-ea"/>
                <a:sym typeface="+mn-ea"/>
              </a:rPr>
              <a:t>吸盘同时吸取</a:t>
            </a:r>
            <a:r>
              <a:rPr lang="en-US" altLang="zh-CN" sz="1600" dirty="0">
                <a:solidFill>
                  <a:srgbClr val="002060"/>
                </a:solidFill>
                <a:latin typeface="+mn-ea"/>
                <a:cs typeface="+mn-ea"/>
                <a:sym typeface="+mn-ea"/>
              </a:rPr>
              <a:t>4</a:t>
            </a:r>
            <a:r>
              <a:rPr lang="zh-CN" altLang="en-US" sz="1600" dirty="0">
                <a:solidFill>
                  <a:srgbClr val="002060"/>
                </a:solidFill>
                <a:latin typeface="+mn-ea"/>
                <a:cs typeface="+mn-ea"/>
                <a:sym typeface="+mn-ea"/>
              </a:rPr>
              <a:t>个产品，通过</a:t>
            </a:r>
            <a:r>
              <a:rPr lang="en-US" altLang="zh-CN" sz="1600" dirty="0">
                <a:solidFill>
                  <a:srgbClr val="002060"/>
                </a:solidFill>
                <a:latin typeface="+mn-ea"/>
                <a:cs typeface="+mn-ea"/>
                <a:sym typeface="+mn-ea"/>
              </a:rPr>
              <a:t>Y</a:t>
            </a:r>
            <a:r>
              <a:rPr lang="zh-CN" altLang="en-US" sz="1600" dirty="0">
                <a:solidFill>
                  <a:srgbClr val="002060"/>
                </a:solidFill>
                <a:latin typeface="+mn-ea"/>
                <a:cs typeface="+mn-ea"/>
                <a:sym typeface="+mn-ea"/>
              </a:rPr>
              <a:t>轴模组动作，使产品位于相机的正下方，通过一维、二维两个方向的旋转，实现全方位检测产品；</a:t>
            </a:r>
            <a:endParaRPr lang="en-US" altLang="zh-CN" sz="1600" dirty="0">
              <a:solidFill>
                <a:srgbClr val="002060"/>
              </a:solidFill>
              <a:latin typeface="+mn-ea"/>
              <a:cs typeface="+mn-ea"/>
              <a:sym typeface="+mn-ea"/>
            </a:endParaRPr>
          </a:p>
          <a:p>
            <a:pPr marL="285750" indent="-285750" algn="l" fontAlgn="auto">
              <a:lnSpc>
                <a:spcPct val="100000"/>
              </a:lnSpc>
              <a:buClrTx/>
              <a:buSzTx/>
              <a:buFont typeface="Wingdings" pitchFamily="2" charset="2"/>
              <a:buChar char="Ø"/>
            </a:pPr>
            <a:r>
              <a:rPr lang="en-US" altLang="zh-CN" sz="1600" dirty="0">
                <a:solidFill>
                  <a:srgbClr val="002060"/>
                </a:solidFill>
                <a:latin typeface="+mn-ea"/>
                <a:cs typeface="+mn-ea"/>
                <a:sym typeface="+mn-ea"/>
              </a:rPr>
              <a:t>R1</a:t>
            </a:r>
            <a:r>
              <a:rPr lang="zh-CN" altLang="en-US" sz="1600" dirty="0">
                <a:solidFill>
                  <a:srgbClr val="002060"/>
                </a:solidFill>
                <a:latin typeface="+mn-ea"/>
                <a:cs typeface="+mn-ea"/>
                <a:sym typeface="+mn-ea"/>
              </a:rPr>
              <a:t>轴与</a:t>
            </a:r>
            <a:r>
              <a:rPr lang="en-US" altLang="zh-CN" sz="1600" dirty="0">
                <a:solidFill>
                  <a:srgbClr val="002060"/>
                </a:solidFill>
                <a:latin typeface="+mn-ea"/>
                <a:cs typeface="+mn-ea"/>
                <a:sym typeface="+mn-ea"/>
              </a:rPr>
              <a:t>R2</a:t>
            </a:r>
            <a:r>
              <a:rPr lang="zh-CN" altLang="en-US" sz="1600" dirty="0">
                <a:solidFill>
                  <a:srgbClr val="002060"/>
                </a:solidFill>
                <a:latin typeface="+mn-ea"/>
                <a:cs typeface="+mn-ea"/>
                <a:sym typeface="+mn-ea"/>
              </a:rPr>
              <a:t>轴旋转</a:t>
            </a:r>
            <a:r>
              <a:rPr lang="en-US" altLang="zh-CN" sz="1600" dirty="0">
                <a:solidFill>
                  <a:srgbClr val="002060"/>
                </a:solidFill>
                <a:latin typeface="+mn-ea"/>
                <a:cs typeface="+mn-ea"/>
                <a:sym typeface="+mn-ea"/>
              </a:rPr>
              <a:t>90°</a:t>
            </a:r>
            <a:r>
              <a:rPr lang="zh-CN" altLang="en-US" sz="1600" dirty="0">
                <a:solidFill>
                  <a:srgbClr val="002060"/>
                </a:solidFill>
                <a:latin typeface="+mn-ea"/>
                <a:cs typeface="+mn-ea"/>
                <a:sym typeface="+mn-ea"/>
              </a:rPr>
              <a:t>使物料反面，检测物料；</a:t>
            </a:r>
            <a:endParaRPr lang="en-US" altLang="zh-CN" sz="1600" dirty="0">
              <a:solidFill>
                <a:srgbClr val="002060"/>
              </a:solidFill>
              <a:latin typeface="+mn-ea"/>
              <a:cs typeface="+mn-ea"/>
              <a:sym typeface="+mn-ea"/>
            </a:endParaRPr>
          </a:p>
          <a:p>
            <a:pPr marL="285750" indent="-285750" algn="l" fontAlgn="auto">
              <a:lnSpc>
                <a:spcPct val="100000"/>
              </a:lnSpc>
              <a:buClrTx/>
              <a:buSzTx/>
              <a:buFont typeface="Wingdings" pitchFamily="2" charset="2"/>
              <a:buChar char="Ø"/>
            </a:pPr>
            <a:endParaRPr lang="zh-CN" altLang="en-US" sz="1600" dirty="0">
              <a:solidFill>
                <a:srgbClr val="002060"/>
              </a:solidFill>
              <a:latin typeface="+mn-ea"/>
              <a:cs typeface="+mn-ea"/>
              <a:sym typeface="+mn-ea"/>
            </a:endParaRPr>
          </a:p>
          <a:p>
            <a:pPr indent="0" algn="l" fontAlgn="auto">
              <a:lnSpc>
                <a:spcPct val="100000"/>
              </a:lnSpc>
              <a:buFont typeface="Wingdings" panose="05000000000000000000" charset="0"/>
              <a:buNone/>
            </a:pPr>
            <a:endParaRPr lang="zh-CN" altLang="en-US" sz="1600" dirty="0">
              <a:solidFill>
                <a:srgbClr val="002060"/>
              </a:solidFill>
              <a:latin typeface="+mn-ea"/>
              <a:cs typeface="+mn-ea"/>
              <a:sym typeface="+mn-ea"/>
            </a:endParaRPr>
          </a:p>
        </p:txBody>
      </p:sp>
      <p:grpSp>
        <p:nvGrpSpPr>
          <p:cNvPr id="56" name="组合 55">
            <a:extLst>
              <a:ext uri="{FF2B5EF4-FFF2-40B4-BE49-F238E27FC236}">
                <a16:creationId xmlns:a16="http://schemas.microsoft.com/office/drawing/2014/main" id="{3C1DF669-CA80-49BF-AF20-DAA2A03A062C}"/>
              </a:ext>
            </a:extLst>
          </p:cNvPr>
          <p:cNvGrpSpPr/>
          <p:nvPr/>
        </p:nvGrpSpPr>
        <p:grpSpPr>
          <a:xfrm>
            <a:off x="1176921" y="587260"/>
            <a:ext cx="8693897" cy="4487932"/>
            <a:chOff x="2010298" y="1865030"/>
            <a:chExt cx="8693897" cy="4487932"/>
          </a:xfrm>
        </p:grpSpPr>
        <p:pic>
          <p:nvPicPr>
            <p:cNvPr id="57" name="Picture 2">
              <a:extLst>
                <a:ext uri="{FF2B5EF4-FFF2-40B4-BE49-F238E27FC236}">
                  <a16:creationId xmlns:a16="http://schemas.microsoft.com/office/drawing/2014/main" id="{BDCB2D98-C3FE-4F7B-B045-73E8228DB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298" y="1865030"/>
              <a:ext cx="6144387" cy="448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8" name="组合 57">
              <a:extLst>
                <a:ext uri="{FF2B5EF4-FFF2-40B4-BE49-F238E27FC236}">
                  <a16:creationId xmlns:a16="http://schemas.microsoft.com/office/drawing/2014/main" id="{411FFE4D-2EB0-42D1-A942-8A5F1A170F6A}"/>
                </a:ext>
              </a:extLst>
            </p:cNvPr>
            <p:cNvGrpSpPr/>
            <p:nvPr/>
          </p:nvGrpSpPr>
          <p:grpSpPr>
            <a:xfrm>
              <a:off x="8573135" y="3328009"/>
              <a:ext cx="2131060" cy="1905635"/>
              <a:chOff x="13236" y="5018"/>
              <a:chExt cx="3356" cy="3001"/>
            </a:xfrm>
          </p:grpSpPr>
          <p:sp>
            <p:nvSpPr>
              <p:cNvPr id="64" name="线形标注 2 23">
                <a:extLst>
                  <a:ext uri="{FF2B5EF4-FFF2-40B4-BE49-F238E27FC236}">
                    <a16:creationId xmlns:a16="http://schemas.microsoft.com/office/drawing/2014/main" id="{16BFB515-780C-41A8-8C3A-AADC7C212D62}"/>
                  </a:ext>
                </a:extLst>
              </p:cNvPr>
              <p:cNvSpPr/>
              <p:nvPr/>
            </p:nvSpPr>
            <p:spPr>
              <a:xfrm>
                <a:off x="13236" y="7472"/>
                <a:ext cx="2450" cy="547"/>
              </a:xfrm>
              <a:prstGeom prst="borderCallout2">
                <a:avLst>
                  <a:gd name="adj1" fmla="val 47108"/>
                  <a:gd name="adj2" fmla="val -333"/>
                  <a:gd name="adj3" fmla="val 47109"/>
                  <a:gd name="adj4" fmla="val -27667"/>
                  <a:gd name="adj5" fmla="val 8473"/>
                  <a:gd name="adj6" fmla="val -159052"/>
                </a:avLst>
              </a:prstGeom>
              <a:noFill/>
              <a:ln w="1905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等线"/>
                    <a:ea typeface="等线" panose="02010600030101010101" pitchFamily="2" charset="-122"/>
                    <a:cs typeface="+mn-cs"/>
                  </a:rPr>
                  <a:t>Y</a:t>
                </a:r>
                <a:r>
                  <a:rPr kumimoji="0" lang="zh-CN" altLang="en-US" sz="1600" b="0" i="0" u="none" strike="noStrike" kern="0" cap="none" spc="0" normalizeH="0" baseline="0" noProof="0" dirty="0">
                    <a:ln>
                      <a:noFill/>
                    </a:ln>
                    <a:solidFill>
                      <a:prstClr val="black"/>
                    </a:solidFill>
                    <a:effectLst/>
                    <a:uLnTx/>
                    <a:uFillTx/>
                    <a:latin typeface="等线"/>
                    <a:ea typeface="等线" panose="02010600030101010101" pitchFamily="2" charset="-122"/>
                    <a:cs typeface="+mn-cs"/>
                  </a:rPr>
                  <a:t>轴模组</a:t>
                </a:r>
              </a:p>
            </p:txBody>
          </p:sp>
          <p:sp>
            <p:nvSpPr>
              <p:cNvPr id="65" name="线形标注 2 17">
                <a:extLst>
                  <a:ext uri="{FF2B5EF4-FFF2-40B4-BE49-F238E27FC236}">
                    <a16:creationId xmlns:a16="http://schemas.microsoft.com/office/drawing/2014/main" id="{5131F7C7-73E3-4186-8118-6C4446F8ACF0}"/>
                  </a:ext>
                </a:extLst>
              </p:cNvPr>
              <p:cNvSpPr/>
              <p:nvPr/>
            </p:nvSpPr>
            <p:spPr>
              <a:xfrm>
                <a:off x="13236" y="5018"/>
                <a:ext cx="3356" cy="547"/>
              </a:xfrm>
              <a:prstGeom prst="borderCallout2">
                <a:avLst>
                  <a:gd name="adj1" fmla="val 47108"/>
                  <a:gd name="adj2" fmla="val -333"/>
                  <a:gd name="adj3" fmla="val 47166"/>
                  <a:gd name="adj4" fmla="val -22437"/>
                  <a:gd name="adj5" fmla="val 77733"/>
                  <a:gd name="adj6" fmla="val -54559"/>
                </a:avLst>
              </a:prstGeom>
              <a:noFill/>
              <a:ln w="1905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等线"/>
                    <a:ea typeface="等线" panose="02010600030101010101" pitchFamily="2" charset="-122"/>
                    <a:cs typeface="+mn-cs"/>
                  </a:rPr>
                  <a:t>带吸盘一维旋转工位</a:t>
                </a:r>
              </a:p>
            </p:txBody>
          </p:sp>
          <p:sp>
            <p:nvSpPr>
              <p:cNvPr id="66" name="线形标注 2 15">
                <a:extLst>
                  <a:ext uri="{FF2B5EF4-FFF2-40B4-BE49-F238E27FC236}">
                    <a16:creationId xmlns:a16="http://schemas.microsoft.com/office/drawing/2014/main" id="{262DBB31-89FF-4224-BF2D-DA28B962416E}"/>
                  </a:ext>
                </a:extLst>
              </p:cNvPr>
              <p:cNvSpPr/>
              <p:nvPr/>
            </p:nvSpPr>
            <p:spPr>
              <a:xfrm>
                <a:off x="13236" y="6245"/>
                <a:ext cx="2640" cy="547"/>
              </a:xfrm>
              <a:prstGeom prst="borderCallout2">
                <a:avLst>
                  <a:gd name="adj1" fmla="val 47108"/>
                  <a:gd name="adj2" fmla="val -333"/>
                  <a:gd name="adj3" fmla="val 47109"/>
                  <a:gd name="adj4" fmla="val -27667"/>
                  <a:gd name="adj5" fmla="val 18940"/>
                  <a:gd name="adj6" fmla="val -73401"/>
                </a:avLst>
              </a:prstGeom>
              <a:noFill/>
              <a:ln w="1905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等线"/>
                    <a:ea typeface="等线" panose="02010600030101010101" pitchFamily="2" charset="-122"/>
                    <a:cs typeface="+mn-cs"/>
                  </a:rPr>
                  <a:t>二维翻转机构</a:t>
                </a:r>
              </a:p>
            </p:txBody>
          </p:sp>
        </p:grpSp>
        <p:sp>
          <p:nvSpPr>
            <p:cNvPr id="59" name="左弧形箭头 10">
              <a:extLst>
                <a:ext uri="{FF2B5EF4-FFF2-40B4-BE49-F238E27FC236}">
                  <a16:creationId xmlns:a16="http://schemas.microsoft.com/office/drawing/2014/main" id="{9FCA6413-B5F5-4091-B7FC-41AD1C7C40EA}"/>
                </a:ext>
              </a:extLst>
            </p:cNvPr>
            <p:cNvSpPr/>
            <p:nvPr/>
          </p:nvSpPr>
          <p:spPr>
            <a:xfrm>
              <a:off x="4316708" y="3412037"/>
              <a:ext cx="795528" cy="526634"/>
            </a:xfrm>
            <a:prstGeom prst="curvedRightArrow">
              <a:avLst/>
            </a:prstGeom>
            <a:solidFill>
              <a:srgbClr val="FFFF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0" name="上弧形箭头 11">
              <a:extLst>
                <a:ext uri="{FF2B5EF4-FFF2-40B4-BE49-F238E27FC236}">
                  <a16:creationId xmlns:a16="http://schemas.microsoft.com/office/drawing/2014/main" id="{549C2475-AA45-4825-B8EE-3A138E788317}"/>
                </a:ext>
              </a:extLst>
            </p:cNvPr>
            <p:cNvSpPr/>
            <p:nvPr/>
          </p:nvSpPr>
          <p:spPr>
            <a:xfrm rot="869326">
              <a:off x="6510528" y="2124328"/>
              <a:ext cx="342900" cy="387160"/>
            </a:xfrm>
            <a:prstGeom prst="curvedDownArrow">
              <a:avLst/>
            </a:prstGeom>
            <a:solidFill>
              <a:srgbClr val="FFFF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1" name="上弧形箭头 12">
              <a:extLst>
                <a:ext uri="{FF2B5EF4-FFF2-40B4-BE49-F238E27FC236}">
                  <a16:creationId xmlns:a16="http://schemas.microsoft.com/office/drawing/2014/main" id="{B5DFC0B9-8133-48F5-83A1-6D24DD2D1456}"/>
                </a:ext>
              </a:extLst>
            </p:cNvPr>
            <p:cNvSpPr/>
            <p:nvPr/>
          </p:nvSpPr>
          <p:spPr>
            <a:xfrm rot="11602247">
              <a:off x="7448442" y="3716107"/>
              <a:ext cx="314509" cy="361422"/>
            </a:xfrm>
            <a:prstGeom prst="curvedDownArrow">
              <a:avLst/>
            </a:prstGeom>
            <a:solidFill>
              <a:srgbClr val="FFFF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2" name="矩形 61">
              <a:extLst>
                <a:ext uri="{FF2B5EF4-FFF2-40B4-BE49-F238E27FC236}">
                  <a16:creationId xmlns:a16="http://schemas.microsoft.com/office/drawing/2014/main" id="{3DAE62D8-2B24-495C-93CD-FD85AE313C25}"/>
                </a:ext>
              </a:extLst>
            </p:cNvPr>
            <p:cNvSpPr/>
            <p:nvPr/>
          </p:nvSpPr>
          <p:spPr>
            <a:xfrm>
              <a:off x="6896408" y="2782090"/>
              <a:ext cx="333756" cy="173736"/>
            </a:xfrm>
            <a:prstGeom prst="rect">
              <a:avLst/>
            </a:prstGeom>
            <a:solidFill>
              <a:srgbClr val="00B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rPr>
                <a:t>R1</a:t>
              </a:r>
              <a:endParaRPr kumimoji="0" lang="zh-CN" altLang="en-US"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3" name="矩形 62">
              <a:extLst>
                <a:ext uri="{FF2B5EF4-FFF2-40B4-BE49-F238E27FC236}">
                  <a16:creationId xmlns:a16="http://schemas.microsoft.com/office/drawing/2014/main" id="{0BF09A88-64E3-45A2-9DC9-C4F49EEBB67F}"/>
                </a:ext>
              </a:extLst>
            </p:cNvPr>
            <p:cNvSpPr/>
            <p:nvPr/>
          </p:nvSpPr>
          <p:spPr>
            <a:xfrm>
              <a:off x="7674625" y="4020286"/>
              <a:ext cx="333756" cy="173736"/>
            </a:xfrm>
            <a:prstGeom prst="rect">
              <a:avLst/>
            </a:prstGeom>
            <a:solidFill>
              <a:srgbClr val="00B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rPr>
                <a:t>R2</a:t>
              </a:r>
              <a:endParaRPr kumimoji="0" lang="zh-CN" altLang="en-US"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grpSp>
      <p:sp>
        <p:nvSpPr>
          <p:cNvPr id="3" name="箭头: 下 2">
            <a:extLst>
              <a:ext uri="{FF2B5EF4-FFF2-40B4-BE49-F238E27FC236}">
                <a16:creationId xmlns:a16="http://schemas.microsoft.com/office/drawing/2014/main" id="{2F3CDE6F-37B6-4604-8228-FEE2FF4A86D5}"/>
              </a:ext>
            </a:extLst>
          </p:cNvPr>
          <p:cNvSpPr/>
          <p:nvPr/>
        </p:nvSpPr>
        <p:spPr>
          <a:xfrm rot="8923909">
            <a:off x="1843221" y="3952252"/>
            <a:ext cx="218496" cy="64901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A3777C45-733D-487D-970B-66E319ADE9A7}"/>
              </a:ext>
            </a:extLst>
          </p:cNvPr>
          <p:cNvSpPr/>
          <p:nvPr/>
        </p:nvSpPr>
        <p:spPr>
          <a:xfrm rot="19886163">
            <a:off x="1241377" y="2938912"/>
            <a:ext cx="219289" cy="692326"/>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F5BEBDE9-EC3E-4D68-9FAC-11D3CE64880B}"/>
              </a:ext>
            </a:extLst>
          </p:cNvPr>
          <p:cNvSpPr/>
          <p:nvPr/>
        </p:nvSpPr>
        <p:spPr>
          <a:xfrm>
            <a:off x="1356899" y="3695333"/>
            <a:ext cx="333756" cy="173736"/>
          </a:xfrm>
          <a:prstGeom prst="rect">
            <a:avLst/>
          </a:prstGeom>
          <a:solidFill>
            <a:srgbClr val="00B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rPr>
              <a:t>Y</a:t>
            </a:r>
            <a:endParaRPr kumimoji="0" lang="zh-CN" altLang="en-US"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 name="箭头: 上弧形 3">
            <a:extLst>
              <a:ext uri="{FF2B5EF4-FFF2-40B4-BE49-F238E27FC236}">
                <a16:creationId xmlns:a16="http://schemas.microsoft.com/office/drawing/2014/main" id="{9C243714-B436-4276-BFD3-2D57A93029D9}"/>
              </a:ext>
            </a:extLst>
          </p:cNvPr>
          <p:cNvSpPr/>
          <p:nvPr/>
        </p:nvSpPr>
        <p:spPr>
          <a:xfrm rot="4440408">
            <a:off x="2607013" y="2959838"/>
            <a:ext cx="523627" cy="325237"/>
          </a:xfrm>
          <a:prstGeom prst="curved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0" name="矩形 19">
            <a:extLst>
              <a:ext uri="{FF2B5EF4-FFF2-40B4-BE49-F238E27FC236}">
                <a16:creationId xmlns:a16="http://schemas.microsoft.com/office/drawing/2014/main" id="{1526B5CC-FA65-4106-8623-2052F36667C1}"/>
              </a:ext>
            </a:extLst>
          </p:cNvPr>
          <p:cNvSpPr/>
          <p:nvPr/>
        </p:nvSpPr>
        <p:spPr>
          <a:xfrm>
            <a:off x="2868826" y="3429000"/>
            <a:ext cx="333756" cy="173736"/>
          </a:xfrm>
          <a:prstGeom prst="rect">
            <a:avLst/>
          </a:prstGeom>
          <a:solidFill>
            <a:srgbClr val="00B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rPr>
              <a:t>R3</a:t>
            </a:r>
            <a:endParaRPr kumimoji="0" lang="zh-CN" altLang="en-US"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970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172,&quot;width&quot;:8255}"/>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240,&quot;width&quot;:3450}"/>
</p:tagLst>
</file>

<file path=ppt/tags/tag3.xml><?xml version="1.0" encoding="utf-8"?>
<p:tagLst xmlns:a="http://schemas.openxmlformats.org/drawingml/2006/main" xmlns:r="http://schemas.openxmlformats.org/officeDocument/2006/relationships" xmlns:p="http://schemas.openxmlformats.org/presentationml/2006/main">
  <p:tag name="ISLIDE.ICON" val="#399707;#60215;#141342;#135409;#131782;#165143;#405005;"/>
</p:tagLst>
</file>

<file path=ppt/theme/theme1.xml><?xml version="1.0" encoding="utf-8"?>
<a:theme xmlns:a="http://schemas.openxmlformats.org/drawingml/2006/main" name="1_售前方案PPT模板-简洁版">
  <a:themeElements>
    <a:clrScheme name="SM">
      <a:dk1>
        <a:sysClr val="windowText" lastClr="000000"/>
      </a:dk1>
      <a:lt1>
        <a:sysClr val="window" lastClr="FFFFFF"/>
      </a:lt1>
      <a:dk2>
        <a:srgbClr val="44546A"/>
      </a:dk2>
      <a:lt2>
        <a:srgbClr val="E7E6E6"/>
      </a:lt2>
      <a:accent1>
        <a:srgbClr val="20466F"/>
      </a:accent1>
      <a:accent2>
        <a:srgbClr val="9B2034"/>
      </a:accent2>
      <a:accent3>
        <a:srgbClr val="41A0D0"/>
      </a:accent3>
      <a:accent4>
        <a:srgbClr val="8F79AE"/>
      </a:accent4>
      <a:accent5>
        <a:srgbClr val="2466F4"/>
      </a:accent5>
      <a:accent6>
        <a:srgbClr val="70AD47"/>
      </a:accent6>
      <a:hlink>
        <a:srgbClr val="00B0F0"/>
      </a:hlink>
      <a:folHlink>
        <a:srgbClr val="BFBFB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2606</TotalTime>
  <Words>3841</Words>
  <Application>Microsoft Office PowerPoint</Application>
  <PresentationFormat>宽屏</PresentationFormat>
  <Paragraphs>510</Paragraphs>
  <Slides>39</Slides>
  <Notes>14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39</vt:i4>
      </vt:variant>
    </vt:vector>
  </HeadingPairs>
  <TitlesOfParts>
    <vt:vector size="47" baseType="lpstr">
      <vt:lpstr>等线</vt:lpstr>
      <vt:lpstr>等线</vt:lpstr>
      <vt:lpstr>黑体</vt:lpstr>
      <vt:lpstr>微软雅黑</vt:lpstr>
      <vt:lpstr>Arial</vt:lpstr>
      <vt:lpstr>Calibri</vt:lpstr>
      <vt:lpstr>Wingdings</vt:lpstr>
      <vt:lpstr>1_售前方案PPT模板-简洁版</vt:lpstr>
      <vt:lpstr>PowerPoint 演示文稿</vt:lpstr>
      <vt:lpstr>PowerPoint 演示文稿</vt:lpstr>
      <vt:lpstr>思谋集团</vt:lpstr>
      <vt:lpstr>PowerPoint 演示文稿</vt:lpstr>
      <vt:lpstr>PowerPoint 演示文稿</vt:lpstr>
      <vt:lpstr>设计方案|项目需求</vt:lpstr>
      <vt:lpstr>设计方案|检测指标</vt:lpstr>
      <vt:lpstr>设计方案|Demo机初步设计方案</vt:lpstr>
      <vt:lpstr>设计方案|Demo机初步设计方案</vt:lpstr>
      <vt:lpstr>设计方案|Demo机初步设计方案</vt:lpstr>
      <vt:lpstr>设计方案|光学初步设计方案</vt:lpstr>
      <vt:lpstr>设计方案|光学初步设计方案</vt:lpstr>
      <vt:lpstr>PowerPoint 演示文稿</vt:lpstr>
      <vt:lpstr>案例一:手机中框外观检测</vt:lpstr>
      <vt:lpstr>案例二:耳机充电仓开关瑕疵检测</vt:lpstr>
      <vt:lpstr>案例三:耳机充电仓开关瑕疵检测</vt:lpstr>
      <vt:lpstr>案例四:无线充电线圈外观瑕疵检测</vt:lpstr>
      <vt:lpstr>案例五:边框外观缺陷检测</vt:lpstr>
      <vt:lpstr>案例六:焊点检测</vt:lpstr>
      <vt:lpstr>案例七:充电线圈外观缺陷检测</vt:lpstr>
      <vt:lpstr>案例八:充电线圈外观缺陷检测充电</vt:lpstr>
      <vt:lpstr>案例九:镜头支架表面缺陷检测项目</vt:lpstr>
      <vt:lpstr>案例十:镜头支架表面缺陷检测项目</vt:lpstr>
      <vt:lpstr>案例十一:震动马达磁块OCR识别</vt:lpstr>
      <vt:lpstr>案例十二:表带扣OCR识别</vt:lpstr>
      <vt:lpstr>行业方案:3C电子制造服务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yxc</dc:creator>
  <cp:lastModifiedBy>wang lv</cp:lastModifiedBy>
  <cp:revision>454</cp:revision>
  <dcterms:created xsi:type="dcterms:W3CDTF">2020-12-08T05:45:16Z</dcterms:created>
  <dcterms:modified xsi:type="dcterms:W3CDTF">2021-11-12T02:21:17Z</dcterms:modified>
</cp:coreProperties>
</file>